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5"/>
  </p:notesMasterIdLst>
  <p:sldIdLst>
    <p:sldId id="426" r:id="rId3"/>
    <p:sldId id="398" r:id="rId4"/>
    <p:sldId id="568" r:id="rId6"/>
    <p:sldId id="501" r:id="rId7"/>
    <p:sldId id="521" r:id="rId8"/>
    <p:sldId id="552" r:id="rId9"/>
    <p:sldId id="553" r:id="rId10"/>
    <p:sldId id="554" r:id="rId11"/>
    <p:sldId id="555" r:id="rId12"/>
    <p:sldId id="541" r:id="rId13"/>
    <p:sldId id="539" r:id="rId14"/>
    <p:sldId id="557" r:id="rId15"/>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10" userDrawn="1">
          <p15:clr>
            <a:srgbClr val="A4A3A4"/>
          </p15:clr>
        </p15:guide>
        <p15:guide id="2" pos="39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D589F"/>
    <a:srgbClr val="FFFFFF"/>
    <a:srgbClr val="009E96"/>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728"/>
    <p:restoredTop sz="94654"/>
  </p:normalViewPr>
  <p:slideViewPr>
    <p:cSldViewPr showGuides="1">
      <p:cViewPr varScale="1">
        <p:scale>
          <a:sx n="104" d="100"/>
          <a:sy n="104" d="100"/>
        </p:scale>
        <p:origin x="432" y="192"/>
      </p:cViewPr>
      <p:guideLst>
        <p:guide orient="horz" pos="2310"/>
        <p:guide pos="3924"/>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23.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3B1F30-A2C1-478C-9FA2-073D4DC48B7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9AEFF8-A9D6-4BDA-A24A-832BDB70C22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9AEFF8-A9D6-4BDA-A24A-832BDB70C22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9AEFF8-A9D6-4BDA-A24A-832BDB70C22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9AEFF8-A9D6-4BDA-A24A-832BDB70C22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9AEFF8-A9D6-4BDA-A24A-832BDB70C22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9AEFF8-A9D6-4BDA-A24A-832BDB70C22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9AEFF8-A9D6-4BDA-A24A-832BDB70C22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9AEFF8-A9D6-4BDA-A24A-832BDB70C22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9AEFF8-A9D6-4BDA-A24A-832BDB70C22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9AEFF8-A9D6-4BDA-A24A-832BDB70C22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9AEFF8-A9D6-4BDA-A24A-832BDB70C22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9AEFF8-A9D6-4BDA-A24A-832BDB70C22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descr="cli_300px"/>
          <p:cNvPicPr>
            <a:picLocks noChangeAspect="1"/>
          </p:cNvPicPr>
          <p:nvPr userDrawn="1"/>
        </p:nvPicPr>
        <p:blipFill>
          <a:blip r:embed="rId3"/>
          <a:stretch>
            <a:fillRect/>
          </a:stretch>
        </p:blipFill>
        <p:spPr>
          <a:xfrm>
            <a:off x="11051540" y="5401310"/>
            <a:ext cx="807720" cy="80772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页版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09600" y="6356351"/>
            <a:ext cx="2844800" cy="365125"/>
          </a:xfrm>
          <a:prstGeom prst="rect">
            <a:avLst/>
          </a:prstGeom>
        </p:spPr>
        <p:txBody>
          <a:bodyPr/>
          <a:lstStyle/>
          <a:p>
            <a:fld id="{53A34AF9-1664-4634-98DD-8A193B72BA2B}" type="datetime1">
              <a:rPr lang="zh-CN" altLang="en-US" smtClean="0"/>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png"/><Relationship Id="rId4" Type="http://schemas.openxmlformats.org/officeDocument/2006/relationships/image" Target="../media/image3.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 name="图片 1" descr="cli_300px"/>
          <p:cNvPicPr>
            <a:picLocks noChangeAspect="1"/>
          </p:cNvPicPr>
          <p:nvPr userDrawn="1"/>
        </p:nvPicPr>
        <p:blipFill>
          <a:blip r:embed="rId5"/>
          <a:stretch>
            <a:fillRect/>
          </a:stretch>
        </p:blipFill>
        <p:spPr>
          <a:xfrm>
            <a:off x="11051540" y="5401310"/>
            <a:ext cx="807720" cy="807720"/>
          </a:xfrm>
          <a:prstGeom prst="rect">
            <a:avLst/>
          </a:prstGeom>
        </p:spPr>
      </p:pic>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xml"/><Relationship Id="rId7" Type="http://schemas.openxmlformats.org/officeDocument/2006/relationships/tags" Target="../tags/tag2.xml"/><Relationship Id="rId6" Type="http://schemas.openxmlformats.org/officeDocument/2006/relationships/tags" Target="../tags/tag1.xml"/><Relationship Id="rId5" Type="http://schemas.openxmlformats.org/officeDocument/2006/relationships/image" Target="../media/image4.png"/><Relationship Id="rId4" Type="http://schemas.openxmlformats.org/officeDocument/2006/relationships/image" Target="../media/image5.png"/><Relationship Id="rId3" Type="http://schemas.microsoft.com/office/2007/relationships/media" Target="../media/audio1.wav"/><Relationship Id="rId2" Type="http://schemas.openxmlformats.org/officeDocument/2006/relationships/audio" Target="../media/audio1.wav"/><Relationship Id="rId10" Type="http://schemas.openxmlformats.org/officeDocument/2006/relationships/notesSlide" Target="../notesSlides/notesSlide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ags" Target="../tags/tag8.xml"/><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image" Target="../media/image4.png"/><Relationship Id="rId10" Type="http://schemas.openxmlformats.org/officeDocument/2006/relationships/notesSlide" Target="../notesSlides/notesSlide5.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image" Target="../media/image4.png"/><Relationship Id="rId12" Type="http://schemas.openxmlformats.org/officeDocument/2006/relationships/notesSlide" Target="../notesSlides/notesSlide6.xml"/><Relationship Id="rId11" Type="http://schemas.openxmlformats.org/officeDocument/2006/relationships/slideLayout" Target="../slideLayouts/slideLayout1.xml"/><Relationship Id="rId10" Type="http://schemas.openxmlformats.org/officeDocument/2006/relationships/tags" Target="../tags/tag22.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8" name="矩形 7"/>
          <p:cNvSpPr/>
          <p:nvPr/>
        </p:nvSpPr>
        <p:spPr>
          <a:xfrm>
            <a:off x="9842500" y="124460"/>
            <a:ext cx="1997710" cy="575945"/>
          </a:xfrm>
          <a:prstGeom prst="rect">
            <a:avLst/>
          </a:prstGeom>
          <a:solidFill>
            <a:srgbClr val="3D58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D589F"/>
              </a:solidFill>
              <a:uFillTx/>
            </a:endParaRPr>
          </a:p>
        </p:txBody>
      </p:sp>
      <p:pic>
        <p:nvPicPr>
          <p:cNvPr id="9" name="图片 8" descr="未标题-1"/>
          <p:cNvPicPr>
            <a:picLocks noChangeAspect="1"/>
          </p:cNvPicPr>
          <p:nvPr/>
        </p:nvPicPr>
        <p:blipFill>
          <a:blip r:embed="rId2"/>
          <a:stretch>
            <a:fillRect/>
          </a:stretch>
        </p:blipFill>
        <p:spPr>
          <a:xfrm>
            <a:off x="10144760" y="-78105"/>
            <a:ext cx="1695450" cy="906145"/>
          </a:xfrm>
          <a:prstGeom prst="rect">
            <a:avLst/>
          </a:prstGeom>
        </p:spPr>
      </p:pic>
      <p:sp>
        <p:nvSpPr>
          <p:cNvPr id="2" name="终止符 6"/>
          <p:cNvSpPr/>
          <p:nvPr/>
        </p:nvSpPr>
        <p:spPr>
          <a:xfrm>
            <a:off x="7071370" y="4191129"/>
            <a:ext cx="4176464" cy="792088"/>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1" fmla="*/ 2498 w 20623"/>
              <a:gd name="connsiteY0-2" fmla="*/ 0 h 21600"/>
              <a:gd name="connsiteX1-3" fmla="*/ 17148 w 20623"/>
              <a:gd name="connsiteY1-4" fmla="*/ 0 h 21600"/>
              <a:gd name="connsiteX2-5" fmla="*/ 20623 w 20623"/>
              <a:gd name="connsiteY2-6" fmla="*/ 10800 h 21600"/>
              <a:gd name="connsiteX3-7" fmla="*/ 17148 w 20623"/>
              <a:gd name="connsiteY3-8" fmla="*/ 21600 h 21600"/>
              <a:gd name="connsiteX4-9" fmla="*/ 2498 w 20623"/>
              <a:gd name="connsiteY4-10" fmla="*/ 21600 h 21600"/>
              <a:gd name="connsiteX5-11" fmla="*/ 0 w 20623"/>
              <a:gd name="connsiteY5-12" fmla="*/ 11308 h 21600"/>
              <a:gd name="connsiteX6-13" fmla="*/ 2498 w 20623"/>
              <a:gd name="connsiteY6-14" fmla="*/ 0 h 21600"/>
              <a:gd name="connsiteX0-15" fmla="*/ 2498 w 19499"/>
              <a:gd name="connsiteY0-16" fmla="*/ 0 h 21600"/>
              <a:gd name="connsiteX1-17" fmla="*/ 17148 w 19499"/>
              <a:gd name="connsiteY1-18" fmla="*/ 0 h 21600"/>
              <a:gd name="connsiteX2-19" fmla="*/ 19499 w 19499"/>
              <a:gd name="connsiteY2-20" fmla="*/ 11054 h 21600"/>
              <a:gd name="connsiteX3-21" fmla="*/ 17148 w 19499"/>
              <a:gd name="connsiteY3-22" fmla="*/ 21600 h 21600"/>
              <a:gd name="connsiteX4-23" fmla="*/ 2498 w 19499"/>
              <a:gd name="connsiteY4-24" fmla="*/ 21600 h 21600"/>
              <a:gd name="connsiteX5-25" fmla="*/ 0 w 19499"/>
              <a:gd name="connsiteY5-26" fmla="*/ 11308 h 21600"/>
              <a:gd name="connsiteX6-27" fmla="*/ 2498 w 19499"/>
              <a:gd name="connsiteY6-28" fmla="*/ 0 h 21600"/>
              <a:gd name="connsiteX0-29" fmla="*/ 2498 w 19890"/>
              <a:gd name="connsiteY0-30" fmla="*/ 0 h 21600"/>
              <a:gd name="connsiteX1-31" fmla="*/ 17148 w 19890"/>
              <a:gd name="connsiteY1-32" fmla="*/ 0 h 21600"/>
              <a:gd name="connsiteX2-33" fmla="*/ 19890 w 19890"/>
              <a:gd name="connsiteY2-34" fmla="*/ 11054 h 21600"/>
              <a:gd name="connsiteX3-35" fmla="*/ 17148 w 19890"/>
              <a:gd name="connsiteY3-36" fmla="*/ 21600 h 21600"/>
              <a:gd name="connsiteX4-37" fmla="*/ 2498 w 19890"/>
              <a:gd name="connsiteY4-38" fmla="*/ 21600 h 21600"/>
              <a:gd name="connsiteX5-39" fmla="*/ 0 w 19890"/>
              <a:gd name="connsiteY5-40" fmla="*/ 11308 h 21600"/>
              <a:gd name="connsiteX6-41" fmla="*/ 2498 w 19890"/>
              <a:gd name="connsiteY6-42" fmla="*/ 0 h 21600"/>
              <a:gd name="connsiteX0-43" fmla="*/ 2742 w 20134"/>
              <a:gd name="connsiteY0-44" fmla="*/ 0 h 21600"/>
              <a:gd name="connsiteX1-45" fmla="*/ 17392 w 20134"/>
              <a:gd name="connsiteY1-46" fmla="*/ 0 h 21600"/>
              <a:gd name="connsiteX2-47" fmla="*/ 20134 w 20134"/>
              <a:gd name="connsiteY2-48" fmla="*/ 11054 h 21600"/>
              <a:gd name="connsiteX3-49" fmla="*/ 17392 w 20134"/>
              <a:gd name="connsiteY3-50" fmla="*/ 21600 h 21600"/>
              <a:gd name="connsiteX4-51" fmla="*/ 2742 w 20134"/>
              <a:gd name="connsiteY4-52" fmla="*/ 21600 h 21600"/>
              <a:gd name="connsiteX5-53" fmla="*/ 0 w 20134"/>
              <a:gd name="connsiteY5-54" fmla="*/ 11562 h 21600"/>
              <a:gd name="connsiteX6-55" fmla="*/ 2742 w 20134"/>
              <a:gd name="connsiteY6-56" fmla="*/ 0 h 21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34" h="21600">
                <a:moveTo>
                  <a:pt x="2742" y="0"/>
                </a:moveTo>
                <a:lnTo>
                  <a:pt x="17392" y="0"/>
                </a:lnTo>
                <a:cubicBezTo>
                  <a:pt x="19311" y="0"/>
                  <a:pt x="20134" y="5089"/>
                  <a:pt x="20134" y="11054"/>
                </a:cubicBezTo>
                <a:cubicBezTo>
                  <a:pt x="20134" y="17019"/>
                  <a:pt x="19311" y="21600"/>
                  <a:pt x="17392" y="21600"/>
                </a:cubicBezTo>
                <a:lnTo>
                  <a:pt x="2742" y="21600"/>
                </a:lnTo>
                <a:cubicBezTo>
                  <a:pt x="823" y="21600"/>
                  <a:pt x="0" y="17527"/>
                  <a:pt x="0" y="11562"/>
                </a:cubicBezTo>
                <a:cubicBezTo>
                  <a:pt x="0" y="5597"/>
                  <a:pt x="823" y="0"/>
                  <a:pt x="2742"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600" b="1" spc="300" dirty="0">
                <a:solidFill>
                  <a:srgbClr val="3D589F"/>
                </a:solidFill>
                <a:latin typeface="微软雅黑" panose="020B0503020204020204" charset="-122"/>
                <a:ea typeface="微软雅黑" panose="020B0503020204020204" charset="-122"/>
              </a:rPr>
              <a:t>高中语文 选择性必修  下册</a:t>
            </a:r>
            <a:r>
              <a:rPr kumimoji="1" lang="en-US" altLang="zh-CN" sz="2600" b="1" spc="300" dirty="0">
                <a:solidFill>
                  <a:srgbClr val="3D589F"/>
                </a:solidFill>
                <a:latin typeface="微软雅黑" panose="020B0503020204020204" charset="-122"/>
                <a:ea typeface="微软雅黑" panose="020B0503020204020204" charset="-122"/>
              </a:rPr>
              <a:t> RJ</a:t>
            </a:r>
            <a:endParaRPr kumimoji="1" lang="en-US" altLang="zh-CN" sz="2600" b="1" spc="300" dirty="0">
              <a:solidFill>
                <a:srgbClr val="3D589F"/>
              </a:solidFill>
              <a:latin typeface="微软雅黑" panose="020B0503020204020204" charset="-122"/>
              <a:ea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 name="文本框 9"/>
          <p:cNvSpPr txBox="1"/>
          <p:nvPr/>
        </p:nvSpPr>
        <p:spPr>
          <a:xfrm>
            <a:off x="656590" y="1078230"/>
            <a:ext cx="10504805" cy="483870"/>
          </a:xfrm>
          <a:prstGeom prst="rect">
            <a:avLst/>
          </a:prstGeom>
          <a:noFill/>
        </p:spPr>
        <p:txBody>
          <a:bodyPr wrap="square" rtlCol="0">
            <a:noAutofit/>
          </a:bodyPr>
          <a:lstStyle/>
          <a:p>
            <a:pPr algn="l">
              <a:lnSpc>
                <a:spcPct val="150000"/>
              </a:lnSpc>
              <a:buClrTx/>
              <a:buSzTx/>
              <a:buFontTx/>
            </a:pPr>
            <a:r>
              <a:rPr lang="zh-CN" sz="1800">
                <a:sym typeface="+mn-ea"/>
              </a:rPr>
              <a:t>古代诗歌阅读</a:t>
            </a:r>
            <a:endParaRPr lang="zh-CN" sz="1800">
              <a:sym typeface="+mn-ea"/>
            </a:endParaRPr>
          </a:p>
        </p:txBody>
      </p:sp>
      <p:sp>
        <p:nvSpPr>
          <p:cNvPr id="12" name="矩形 11"/>
          <p:cNvSpPr/>
          <p:nvPr/>
        </p:nvSpPr>
        <p:spPr>
          <a:xfrm>
            <a:off x="9842500" y="124460"/>
            <a:ext cx="1997710" cy="575945"/>
          </a:xfrm>
          <a:prstGeom prst="rect">
            <a:avLst/>
          </a:prstGeom>
          <a:solidFill>
            <a:srgbClr val="3D58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D589F"/>
              </a:solidFill>
              <a:uFillTx/>
            </a:endParaRPr>
          </a:p>
        </p:txBody>
      </p:sp>
      <p:pic>
        <p:nvPicPr>
          <p:cNvPr id="13" name="图片 12" descr="未标题-1"/>
          <p:cNvPicPr>
            <a:picLocks noChangeAspect="1"/>
          </p:cNvPicPr>
          <p:nvPr/>
        </p:nvPicPr>
        <p:blipFill>
          <a:blip r:embed="rId2"/>
          <a:stretch>
            <a:fillRect/>
          </a:stretch>
        </p:blipFill>
        <p:spPr>
          <a:xfrm>
            <a:off x="10144760" y="-78105"/>
            <a:ext cx="1695450" cy="906145"/>
          </a:xfrm>
          <a:prstGeom prst="rect">
            <a:avLst/>
          </a:prstGeom>
        </p:spPr>
      </p:pic>
      <p:sp>
        <p:nvSpPr>
          <p:cNvPr id="14" name="文本框 13"/>
          <p:cNvSpPr txBox="1"/>
          <p:nvPr/>
        </p:nvSpPr>
        <p:spPr>
          <a:xfrm>
            <a:off x="623570" y="1562100"/>
            <a:ext cx="10367645" cy="5080000"/>
          </a:xfrm>
          <a:prstGeom prst="rect">
            <a:avLst/>
          </a:prstGeom>
          <a:noFill/>
        </p:spPr>
        <p:txBody>
          <a:bodyPr wrap="square" rtlCol="0">
            <a:noAutofit/>
          </a:bodyPr>
          <a:p>
            <a:pPr algn="ctr"/>
            <a:r>
              <a:rPr lang="zh-CN" altLang="en-US" sz="2400" b="1">
                <a:latin typeface="黑体" panose="02010609060101010101" charset="-122"/>
                <a:ea typeface="黑体" panose="02010609060101010101" charset="-122"/>
              </a:rPr>
              <a:t>结发为夫妻</a:t>
            </a:r>
            <a:r>
              <a:rPr lang="zh-CN" altLang="en-US" sz="2400" b="1" baseline="30000">
                <a:latin typeface="黑体" panose="02010609060101010101" charset="-122"/>
                <a:ea typeface="黑体" panose="02010609060101010101" charset="-122"/>
              </a:rPr>
              <a:t>①</a:t>
            </a:r>
            <a:endParaRPr lang="zh-CN" altLang="en-US" sz="2400" b="1" baseline="30000">
              <a:latin typeface="黑体" panose="02010609060101010101" charset="-122"/>
              <a:ea typeface="黑体" panose="02010609060101010101" charset="-122"/>
            </a:endParaRPr>
          </a:p>
          <a:p>
            <a:pPr algn="ctr"/>
            <a:r>
              <a:rPr lang="zh-CN" altLang="en-US">
                <a:latin typeface="楷体" panose="02010609060101010101" charset="-122"/>
                <a:ea typeface="楷体" panose="02010609060101010101" charset="-122"/>
              </a:rPr>
              <a:t>无名氏</a:t>
            </a:r>
            <a:endParaRPr lang="zh-CN" altLang="en-US">
              <a:latin typeface="楷体" panose="02010609060101010101" charset="-122"/>
              <a:ea typeface="楷体" panose="02010609060101010101" charset="-122"/>
            </a:endParaRPr>
          </a:p>
          <a:p>
            <a:pPr algn="ctr"/>
            <a:r>
              <a:rPr lang="zh-CN" altLang="en-US"/>
              <a:t>结发</a:t>
            </a:r>
            <a:r>
              <a:rPr lang="zh-CN" altLang="en-US" baseline="30000"/>
              <a:t>②</a:t>
            </a:r>
            <a:r>
              <a:rPr lang="zh-CN" altLang="en-US"/>
              <a:t>为夫妻，恩爱两不疑。</a:t>
            </a:r>
            <a:endParaRPr lang="zh-CN" altLang="en-US"/>
          </a:p>
          <a:p>
            <a:pPr algn="ctr"/>
            <a:r>
              <a:rPr lang="zh-CN" altLang="en-US"/>
              <a:t>欢娱在今夕，嬿婉</a:t>
            </a:r>
            <a:r>
              <a:rPr lang="zh-CN" altLang="en-US" baseline="30000"/>
              <a:t>③</a:t>
            </a:r>
            <a:r>
              <a:rPr lang="zh-CN" altLang="en-US"/>
              <a:t>及良时。</a:t>
            </a:r>
            <a:endParaRPr lang="zh-CN" altLang="en-US"/>
          </a:p>
          <a:p>
            <a:pPr algn="ctr"/>
            <a:r>
              <a:rPr lang="zh-CN" altLang="en-US"/>
              <a:t>征夫怀往路</a:t>
            </a:r>
            <a:r>
              <a:rPr lang="zh-CN" altLang="en-US" baseline="30000"/>
              <a:t>④</a:t>
            </a:r>
            <a:r>
              <a:rPr lang="zh-CN" altLang="en-US"/>
              <a:t>，起视夜何其</a:t>
            </a:r>
            <a:r>
              <a:rPr lang="zh-CN" altLang="en-US" baseline="30000"/>
              <a:t>⑤</a:t>
            </a:r>
            <a:r>
              <a:rPr lang="zh-CN" altLang="en-US"/>
              <a:t>。</a:t>
            </a:r>
            <a:endParaRPr lang="zh-CN" altLang="en-US"/>
          </a:p>
          <a:p>
            <a:pPr algn="ctr"/>
            <a:r>
              <a:rPr lang="zh-CN" altLang="en-US"/>
              <a:t>参辰</a:t>
            </a:r>
            <a:r>
              <a:rPr lang="zh-CN" altLang="en-US" baseline="30000"/>
              <a:t>⑥</a:t>
            </a:r>
            <a:r>
              <a:rPr lang="zh-CN" altLang="en-US"/>
              <a:t>皆已没，去去从此辞。</a:t>
            </a:r>
            <a:endParaRPr lang="zh-CN" altLang="en-US"/>
          </a:p>
          <a:p>
            <a:pPr algn="ctr"/>
            <a:r>
              <a:rPr lang="zh-CN" altLang="en-US"/>
              <a:t>行役在战场，相见未有期。</a:t>
            </a:r>
            <a:endParaRPr lang="zh-CN" altLang="en-US"/>
          </a:p>
          <a:p>
            <a:pPr algn="ctr"/>
            <a:r>
              <a:rPr lang="zh-CN" altLang="en-US"/>
              <a:t>握手一长叹，泪为生别滋。</a:t>
            </a:r>
            <a:endParaRPr lang="zh-CN" altLang="en-US"/>
          </a:p>
          <a:p>
            <a:pPr algn="ctr"/>
            <a:r>
              <a:rPr lang="zh-CN" altLang="en-US"/>
              <a:t>努力爱春华，莫忘欢乐时。</a:t>
            </a:r>
            <a:endParaRPr lang="zh-CN" altLang="en-US"/>
          </a:p>
          <a:p>
            <a:pPr algn="ctr"/>
            <a:r>
              <a:rPr lang="zh-CN" altLang="en-US"/>
              <a:t>生当复来归，死当长相思。</a:t>
            </a:r>
            <a:endParaRPr lang="zh-CN" altLang="en-US"/>
          </a:p>
          <a:p>
            <a:r>
              <a:rPr lang="zh-CN" altLang="en-US"/>
              <a:t>【注】①这首诗在徐陵的《玉台新咏》中题作《留别妻》，旧传为苏武初出使时留别妻子之作。②结发：束发，借指男女始成年时。③嬿婉；夫妻恩爱的样子。④怀往路：想着出行的事。“往路”一作“远路”。⑤夜何其：语出《诗经·小雅·庭燎》“夜如何其”，是说“夜到什么时分了”。⑥参(shēn)辰：二星名，代指所有星宿。</a:t>
            </a:r>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407670" y="621030"/>
            <a:ext cx="11347450" cy="2720340"/>
          </a:xfrm>
          <a:prstGeom prst="rect">
            <a:avLst/>
          </a:prstGeom>
          <a:noFill/>
        </p:spPr>
        <p:txBody>
          <a:bodyPr wrap="square" rtlCol="0">
            <a:spAutoFit/>
          </a:bodyPr>
          <a:lstStyle/>
          <a:p>
            <a:pPr>
              <a:lnSpc>
                <a:spcPct val="190000"/>
              </a:lnSpc>
            </a:pPr>
            <a:r>
              <a:t>7．下列对本诗的理解和赏析，不正确的一项是(　　)</a:t>
            </a:r>
          </a:p>
          <a:p>
            <a:pPr>
              <a:lnSpc>
                <a:spcPct val="190000"/>
              </a:lnSpc>
            </a:pPr>
            <a:r>
              <a:t>A．“恩爱两不疑”一句准确地表现了这对年轻夫妻之间至死不渝的爱。</a:t>
            </a:r>
          </a:p>
          <a:p>
            <a:pPr>
              <a:lnSpc>
                <a:spcPct val="190000"/>
              </a:lnSpc>
            </a:pPr>
            <a:r>
              <a:t>B．“征夫怀往路，起视夜何其”两句，笔锋陡转，将开头轻松、欢快的气氛抛入生离死别的无限悲哀。</a:t>
            </a:r>
          </a:p>
          <a:p>
            <a:pPr>
              <a:lnSpc>
                <a:spcPct val="190000"/>
              </a:lnSpc>
            </a:pPr>
            <a:r>
              <a:t>C．“去去从此辞”中“去去”两字相叠，生动地表现了主人公道别时那种痛苦不堪、语噎词塞的情态。</a:t>
            </a:r>
          </a:p>
          <a:p>
            <a:pPr>
              <a:lnSpc>
                <a:spcPct val="190000"/>
              </a:lnSpc>
            </a:pPr>
            <a:r>
              <a:t>D．“握手一长叹，泪为生别滋”两句，与“举手长劳劳，二情同依依”两句不同，前者没有后者情深。</a:t>
            </a:r>
          </a:p>
        </p:txBody>
      </p:sp>
      <p:sp>
        <p:nvSpPr>
          <p:cNvPr id="7" name="矩形 6"/>
          <p:cNvSpPr/>
          <p:nvPr/>
        </p:nvSpPr>
        <p:spPr>
          <a:xfrm>
            <a:off x="9842500" y="124460"/>
            <a:ext cx="1997710" cy="575945"/>
          </a:xfrm>
          <a:prstGeom prst="rect">
            <a:avLst/>
          </a:prstGeom>
          <a:solidFill>
            <a:srgbClr val="3D58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D589F"/>
              </a:solidFill>
              <a:uFillTx/>
            </a:endParaRPr>
          </a:p>
        </p:txBody>
      </p:sp>
      <p:pic>
        <p:nvPicPr>
          <p:cNvPr id="12" name="图片 11" descr="未标题-1"/>
          <p:cNvPicPr>
            <a:picLocks noChangeAspect="1"/>
          </p:cNvPicPr>
          <p:nvPr/>
        </p:nvPicPr>
        <p:blipFill>
          <a:blip r:embed="rId2"/>
          <a:stretch>
            <a:fillRect/>
          </a:stretch>
        </p:blipFill>
        <p:spPr>
          <a:xfrm>
            <a:off x="10144760" y="-78105"/>
            <a:ext cx="1695450" cy="906145"/>
          </a:xfrm>
          <a:prstGeom prst="rect">
            <a:avLst/>
          </a:prstGeom>
        </p:spPr>
      </p:pic>
      <p:sp>
        <p:nvSpPr>
          <p:cNvPr id="21" name="文本框 20"/>
          <p:cNvSpPr txBox="1"/>
          <p:nvPr/>
        </p:nvSpPr>
        <p:spPr>
          <a:xfrm>
            <a:off x="550922" y="3789182"/>
            <a:ext cx="10142283" cy="922020"/>
          </a:xfrm>
          <a:prstGeom prst="rect">
            <a:avLst/>
          </a:prstGeom>
          <a:noFill/>
        </p:spPr>
        <p:txBody>
          <a:bodyPr wrap="square" rtlCol="0">
            <a:spAutoFit/>
          </a:bodyPr>
          <a:lstStyle/>
          <a:p>
            <a:pPr>
              <a:lnSpc>
                <a:spcPct val="150000"/>
              </a:lnSpc>
            </a:pPr>
            <a:r>
              <a:rPr altLang="zh-CN" dirty="0"/>
              <a:t>　【解析】本题考查鉴赏古代诗歌的能力。D项，“两句不同，前者没有后者情深”错误。两句异曲同工，都表现了主人公离别时无限悲怆、难以自持的情景。</a:t>
            </a:r>
            <a:endParaRPr altLang="zh-CN" dirty="0"/>
          </a:p>
        </p:txBody>
      </p:sp>
      <p:sp>
        <p:nvSpPr>
          <p:cNvPr id="15" name="文本框 14"/>
          <p:cNvSpPr txBox="1"/>
          <p:nvPr/>
        </p:nvSpPr>
        <p:spPr>
          <a:xfrm>
            <a:off x="5304155" y="828040"/>
            <a:ext cx="375920" cy="368300"/>
          </a:xfrm>
          <a:prstGeom prst="rect">
            <a:avLst/>
          </a:prstGeom>
          <a:noFill/>
        </p:spPr>
        <p:txBody>
          <a:bodyPr wrap="square" rtlCol="0">
            <a:spAutoFit/>
          </a:bodyPr>
          <a:lstStyle/>
          <a:p>
            <a:r>
              <a:rPr lang="en-US" altLang="zh-CN" b="1">
                <a:solidFill>
                  <a:schemeClr val="accent6">
                    <a:lumMod val="90000"/>
                    <a:lumOff val="10000"/>
                  </a:schemeClr>
                </a:solidFill>
              </a:rPr>
              <a:t>D</a:t>
            </a:r>
            <a:endParaRPr lang="en-US" altLang="zh-CN" b="1">
              <a:solidFill>
                <a:schemeClr val="accent6">
                  <a:lumMod val="90000"/>
                  <a:lumOff val="1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p:bldP spid="15" grpId="0"/>
      <p:bldP spid="15"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9842500" y="124460"/>
            <a:ext cx="1997710" cy="575945"/>
          </a:xfrm>
          <a:prstGeom prst="rect">
            <a:avLst/>
          </a:prstGeom>
          <a:solidFill>
            <a:srgbClr val="3D58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D589F"/>
              </a:solidFill>
              <a:uFillTx/>
            </a:endParaRPr>
          </a:p>
        </p:txBody>
      </p:sp>
      <p:pic>
        <p:nvPicPr>
          <p:cNvPr id="12" name="图片 11" descr="未标题-1"/>
          <p:cNvPicPr>
            <a:picLocks noChangeAspect="1"/>
          </p:cNvPicPr>
          <p:nvPr/>
        </p:nvPicPr>
        <p:blipFill>
          <a:blip r:embed="rId2"/>
          <a:stretch>
            <a:fillRect/>
          </a:stretch>
        </p:blipFill>
        <p:spPr>
          <a:xfrm>
            <a:off x="10144760" y="-78105"/>
            <a:ext cx="1695450" cy="906145"/>
          </a:xfrm>
          <a:prstGeom prst="rect">
            <a:avLst/>
          </a:prstGeom>
        </p:spPr>
      </p:pic>
      <p:sp>
        <p:nvSpPr>
          <p:cNvPr id="5" name="文本框 4"/>
          <p:cNvSpPr txBox="1"/>
          <p:nvPr/>
        </p:nvSpPr>
        <p:spPr>
          <a:xfrm>
            <a:off x="268605" y="3076575"/>
            <a:ext cx="9467850" cy="1904365"/>
          </a:xfrm>
          <a:prstGeom prst="rect">
            <a:avLst/>
          </a:prstGeom>
          <a:noFill/>
        </p:spPr>
        <p:txBody>
          <a:bodyPr wrap="square" rtlCol="0">
            <a:noAutofit/>
          </a:bodyPr>
          <a:p>
            <a:pPr>
              <a:lnSpc>
                <a:spcPct val="150000"/>
              </a:lnSpc>
              <a:buClrTx/>
              <a:buSzTx/>
              <a:buFontTx/>
            </a:pPr>
            <a:endParaRPr lang="en-US" altLang="zh-CN" b="1">
              <a:solidFill>
                <a:schemeClr val="accent6">
                  <a:lumMod val="90000"/>
                  <a:lumOff val="10000"/>
                </a:schemeClr>
              </a:solidFill>
            </a:endParaRPr>
          </a:p>
        </p:txBody>
      </p:sp>
      <p:sp>
        <p:nvSpPr>
          <p:cNvPr id="100" name="文本框 99"/>
          <p:cNvSpPr txBox="1"/>
          <p:nvPr/>
        </p:nvSpPr>
        <p:spPr>
          <a:xfrm>
            <a:off x="853440" y="1124585"/>
            <a:ext cx="9402445" cy="5036185"/>
          </a:xfrm>
          <a:prstGeom prst="rect">
            <a:avLst/>
          </a:prstGeom>
          <a:noFill/>
          <a:ln w="9525">
            <a:noFill/>
          </a:ln>
        </p:spPr>
        <p:txBody>
          <a:bodyPr>
            <a:noAutofit/>
          </a:bodyPr>
          <a:p>
            <a:pPr algn="l">
              <a:lnSpc>
                <a:spcPct val="150000"/>
              </a:lnSpc>
              <a:buClrTx/>
              <a:buSzTx/>
              <a:buNone/>
            </a:pPr>
            <a:r>
              <a:rPr lang="en-US" b="0" dirty="0"/>
              <a:t>8．本诗与《孔雀东南飞(并序)》一诗都表达了怎样的主题？各采用了怎样的方法来表达主题？请简要分析。</a:t>
            </a:r>
            <a:endParaRPr lang="en-US" b="0" dirty="0"/>
          </a:p>
        </p:txBody>
      </p:sp>
      <p:sp>
        <p:nvSpPr>
          <p:cNvPr id="6" name="文本框 5"/>
          <p:cNvSpPr txBox="1"/>
          <p:nvPr/>
        </p:nvSpPr>
        <p:spPr>
          <a:xfrm>
            <a:off x="767715" y="4652645"/>
            <a:ext cx="10172065" cy="2459355"/>
          </a:xfrm>
          <a:prstGeom prst="rect">
            <a:avLst/>
          </a:prstGeom>
          <a:noFill/>
          <a:ln w="9525">
            <a:noFill/>
          </a:ln>
        </p:spPr>
        <p:txBody>
          <a:bodyPr>
            <a:noAutofit/>
          </a:bodyPr>
          <a:p>
            <a:pPr algn="l">
              <a:buClrTx/>
              <a:buSzTx/>
              <a:buFontTx/>
            </a:pPr>
            <a:r>
              <a:rPr lang="zh-CN" altLang="en-US" b="0" u="sng">
                <a:solidFill>
                  <a:srgbClr val="0070C0"/>
                </a:solidFill>
              </a:rPr>
              <a:t>【答案】</a:t>
            </a:r>
            <a:r>
              <a:rPr lang="en-US" altLang="zh-CN" b="0" u="sng">
                <a:solidFill>
                  <a:srgbClr val="0070C0"/>
                </a:solidFill>
              </a:rPr>
              <a:t>①两首诗都表现了爱情的主题，展现了夫妻恩爱和对爱情的忠贞。②本诗以时间为序，围绕夫妻恩爱，突出话别、分手和互勉。“恩爱两不疑”一句为全诗的诗眼，直抒胸臆，表现了诗中夫妻的恩爱和对爱情的坚守。③《孔雀东南飞(并序)》主要通过刘兰芝和焦仲卿两人的对话描写和行为等的描写，表现两人的恩爱和对爱情的忠贞。</a:t>
            </a:r>
            <a:endParaRPr lang="en-US" altLang="zh-CN" b="0" u="sng">
              <a:solidFill>
                <a:srgbClr val="0070C0"/>
              </a:solidFill>
            </a:endParaRPr>
          </a:p>
        </p:txBody>
      </p:sp>
      <p:sp>
        <p:nvSpPr>
          <p:cNvPr id="3" name="文本框 2"/>
          <p:cNvSpPr txBox="1"/>
          <p:nvPr/>
        </p:nvSpPr>
        <p:spPr>
          <a:xfrm>
            <a:off x="767715" y="1917065"/>
            <a:ext cx="10313035" cy="4229735"/>
          </a:xfrm>
          <a:prstGeom prst="rect">
            <a:avLst/>
          </a:prstGeom>
          <a:noFill/>
        </p:spPr>
        <p:txBody>
          <a:bodyPr wrap="square" rtlCol="0">
            <a:noAutofit/>
          </a:bodyPr>
          <a:p>
            <a:pPr algn="l">
              <a:lnSpc>
                <a:spcPct val="150000"/>
              </a:lnSpc>
              <a:buClrTx/>
              <a:buSzTx/>
              <a:buFontTx/>
            </a:pPr>
            <a:r>
              <a:rPr altLang="zh-CN" sz="1600" dirty="0"/>
              <a:t>【解析】本题考查评价古代诗歌的思想内容，鉴赏古代诗歌的表达技巧的能力。解答本题应结合两首诗所描写的内容，通过相关的诗句分析其在表现主题方面的相同点和采用的方法。两首诗都是爱情诗，都表现了夫妻恩爱和对爱情的忠贞。本诗是一首抒情诗，前四句说夫妻恩爱，五句至八句写深夜话别，九句至十二句写黎明分手，最后四句写互勉立誓。开篇“恩爱两不疑”照应题目，直抒胸臆，表明夫妻恩爱、坚贞不渝。《孔雀东南飞(并序)》是一首叙事诗，通过塑造人物形象来表现主题思想，运用了外貌、动作、语言描写等多种手法塑造人物，个性化的语言和动作描写尤其能展现人物形象，如“君当作磐石，妾当作蒲苇，蒲苇纫如丝，磐石无转移”，表现了刘兰芝对爱情的坚贞；焦仲卿在焦母面前请求挽留刘兰芝以及双双殉情的情节也能体现他对爱情的忠贞。</a:t>
            </a:r>
            <a:endParaRPr altLang="zh-CN"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6" grpId="0"/>
      <p:bldP spid="6"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0" name="To The Sky官方伴奏(1)">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83227" y="4184419"/>
            <a:ext cx="609600" cy="609600"/>
          </a:xfrm>
          <a:prstGeom prst="rect">
            <a:avLst/>
          </a:prstGeom>
        </p:spPr>
      </p:pic>
      <p:sp>
        <p:nvSpPr>
          <p:cNvPr id="7" name="文本框 6"/>
          <p:cNvSpPr txBox="1"/>
          <p:nvPr/>
        </p:nvSpPr>
        <p:spPr>
          <a:xfrm>
            <a:off x="2567940" y="3501390"/>
            <a:ext cx="6394450" cy="922020"/>
          </a:xfrm>
          <a:prstGeom prst="rect">
            <a:avLst/>
          </a:prstGeom>
          <a:noFill/>
        </p:spPr>
        <p:txBody>
          <a:bodyPr wrap="square" rtlCol="0">
            <a:spAutoFit/>
          </a:bodyPr>
          <a:lstStyle/>
          <a:p>
            <a:pPr algn="ctr"/>
            <a:r>
              <a:rPr lang="zh-CN" altLang="en-US" sz="5400" b="1" dirty="0">
                <a:solidFill>
                  <a:srgbClr val="3D589F"/>
                </a:solidFill>
                <a:latin typeface="印品黑体" panose="00000500000000000000" pitchFamily="2" charset="-122"/>
                <a:ea typeface="印品黑体" panose="00000500000000000000" pitchFamily="2" charset="-122"/>
                <a:sym typeface="+mn-ea"/>
              </a:rPr>
              <a:t> </a:t>
            </a:r>
            <a:r>
              <a:rPr lang="en-US" sz="5400" b="1" dirty="0">
                <a:solidFill>
                  <a:srgbClr val="3D589F"/>
                </a:solidFill>
                <a:latin typeface="印品黑体" panose="00000500000000000000" pitchFamily="2" charset="-122"/>
                <a:ea typeface="印品黑体" panose="00000500000000000000" pitchFamily="2" charset="-122"/>
                <a:sym typeface="+mn-ea"/>
              </a:rPr>
              <a:t> *孔雀东南飞并序</a:t>
            </a:r>
            <a:r>
              <a:rPr lang="zh-CN" altLang="en-US" sz="5400" b="1" dirty="0">
                <a:solidFill>
                  <a:srgbClr val="3D589F"/>
                </a:solidFill>
                <a:latin typeface="印品黑体" panose="00000500000000000000" pitchFamily="2" charset="-122"/>
                <a:ea typeface="印品黑体" panose="00000500000000000000" pitchFamily="2" charset="-122"/>
                <a:sym typeface="+mn-ea"/>
              </a:rPr>
              <a:t>　</a:t>
            </a:r>
            <a:endParaRPr lang="zh-CN" altLang="en-US" sz="5400" b="1" dirty="0">
              <a:solidFill>
                <a:srgbClr val="3D589F"/>
              </a:solidFill>
              <a:latin typeface="印品黑体" panose="00000500000000000000" pitchFamily="2" charset="-122"/>
              <a:ea typeface="印品黑体" panose="00000500000000000000" pitchFamily="2" charset="-122"/>
              <a:sym typeface="+mn-ea"/>
            </a:endParaRPr>
          </a:p>
        </p:txBody>
      </p:sp>
      <p:sp>
        <p:nvSpPr>
          <p:cNvPr id="8" name="矩形 7"/>
          <p:cNvSpPr/>
          <p:nvPr/>
        </p:nvSpPr>
        <p:spPr>
          <a:xfrm>
            <a:off x="9842500" y="124460"/>
            <a:ext cx="1997710" cy="575945"/>
          </a:xfrm>
          <a:prstGeom prst="rect">
            <a:avLst/>
          </a:prstGeom>
          <a:solidFill>
            <a:srgbClr val="3D58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D589F"/>
              </a:solidFill>
              <a:uFillTx/>
            </a:endParaRPr>
          </a:p>
        </p:txBody>
      </p:sp>
      <p:pic>
        <p:nvPicPr>
          <p:cNvPr id="9" name="图片 8" descr="未标题-1"/>
          <p:cNvPicPr>
            <a:picLocks noChangeAspect="1"/>
          </p:cNvPicPr>
          <p:nvPr/>
        </p:nvPicPr>
        <p:blipFill>
          <a:blip r:embed="rId5"/>
          <a:stretch>
            <a:fillRect/>
          </a:stretch>
        </p:blipFill>
        <p:spPr>
          <a:xfrm>
            <a:off x="10144760" y="-78105"/>
            <a:ext cx="1695450" cy="906145"/>
          </a:xfrm>
          <a:prstGeom prst="rect">
            <a:avLst/>
          </a:prstGeom>
        </p:spPr>
      </p:pic>
      <p:grpSp>
        <p:nvGrpSpPr>
          <p:cNvPr id="39" name="组合 38"/>
          <p:cNvGrpSpPr/>
          <p:nvPr/>
        </p:nvGrpSpPr>
        <p:grpSpPr>
          <a:xfrm>
            <a:off x="4511675" y="1917065"/>
            <a:ext cx="3776980" cy="1318260"/>
            <a:chOff x="2929" y="3867"/>
            <a:chExt cx="4630" cy="2076"/>
          </a:xfrm>
        </p:grpSpPr>
        <p:grpSp>
          <p:nvGrpSpPr>
            <p:cNvPr id="2" name="组合 1"/>
            <p:cNvGrpSpPr/>
            <p:nvPr/>
          </p:nvGrpSpPr>
          <p:grpSpPr>
            <a:xfrm>
              <a:off x="2929" y="3867"/>
              <a:ext cx="4630" cy="1622"/>
              <a:chOff x="1408802" y="1860056"/>
              <a:chExt cx="2204800" cy="772477"/>
            </a:xfrm>
          </p:grpSpPr>
          <p:sp>
            <p:nvSpPr>
              <p:cNvPr id="3" name="文本框 2"/>
              <p:cNvSpPr txBox="1"/>
              <p:nvPr>
                <p:custDataLst>
                  <p:tags r:id="rId6"/>
                </p:custDataLst>
              </p:nvPr>
            </p:nvSpPr>
            <p:spPr>
              <a:xfrm>
                <a:off x="1409517" y="1900774"/>
                <a:ext cx="2204085" cy="691515"/>
              </a:xfrm>
              <a:prstGeom prst="rect">
                <a:avLst/>
              </a:prstGeom>
              <a:noFill/>
            </p:spPr>
            <p:txBody>
              <a:bodyPr wrap="square" rtlCol="0">
                <a:spAutoFit/>
              </a:bodyPr>
              <a:p>
                <a:r>
                  <a:rPr lang="zh-CN" altLang="en-US" sz="5400" b="1" dirty="0">
                    <a:solidFill>
                      <a:srgbClr val="3D589F"/>
                    </a:solidFill>
                    <a:latin typeface="印品黑体" panose="00000500000000000000" pitchFamily="2" charset="-122"/>
                    <a:ea typeface="印品黑体" panose="00000500000000000000" pitchFamily="2" charset="-122"/>
                  </a:rPr>
                  <a:t>第一单元</a:t>
                </a:r>
                <a:endParaRPr lang="zh-CN" altLang="en-US" sz="5400" b="1" dirty="0">
                  <a:solidFill>
                    <a:srgbClr val="3D589F"/>
                  </a:solidFill>
                  <a:latin typeface="印品黑体" panose="00000500000000000000" pitchFamily="2" charset="-122"/>
                  <a:ea typeface="印品黑体" panose="00000500000000000000" pitchFamily="2" charset="-122"/>
                </a:endParaRPr>
              </a:p>
            </p:txBody>
          </p:sp>
          <p:sp>
            <p:nvSpPr>
              <p:cNvPr id="4" name="矩形 6"/>
              <p:cNvSpPr/>
              <p:nvPr>
                <p:custDataLst>
                  <p:tags r:id="rId7"/>
                </p:custDataLst>
              </p:nvPr>
            </p:nvSpPr>
            <p:spPr>
              <a:xfrm rot="5400000">
                <a:off x="1864573" y="1404284"/>
                <a:ext cx="772477" cy="1684020"/>
              </a:xfrm>
              <a:custGeom>
                <a:avLst/>
                <a:gdLst>
                  <a:gd name="connsiteX0" fmla="*/ 3164 w 3164"/>
                  <a:gd name="connsiteY0" fmla="*/ 2128 h 3301"/>
                  <a:gd name="connsiteX1" fmla="*/ 3162 w 3164"/>
                  <a:gd name="connsiteY1" fmla="*/ 3301 h 3301"/>
                  <a:gd name="connsiteX2" fmla="*/ 0 w 3164"/>
                  <a:gd name="connsiteY2" fmla="*/ 3301 h 3301"/>
                  <a:gd name="connsiteX3" fmla="*/ 0 w 3164"/>
                  <a:gd name="connsiteY3" fmla="*/ 0 h 3301"/>
                  <a:gd name="connsiteX4" fmla="*/ 3162 w 3164"/>
                  <a:gd name="connsiteY4" fmla="*/ 0 h 3301"/>
                  <a:gd name="connsiteX5" fmla="*/ 3160 w 3164"/>
                  <a:gd name="connsiteY5" fmla="*/ 1178 h 3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64" h="3301">
                    <a:moveTo>
                      <a:pt x="3164" y="2128"/>
                    </a:moveTo>
                    <a:lnTo>
                      <a:pt x="3162" y="3301"/>
                    </a:lnTo>
                    <a:lnTo>
                      <a:pt x="0" y="3301"/>
                    </a:lnTo>
                    <a:lnTo>
                      <a:pt x="0" y="0"/>
                    </a:lnTo>
                    <a:lnTo>
                      <a:pt x="3162" y="0"/>
                    </a:lnTo>
                    <a:cubicBezTo>
                      <a:pt x="3163" y="548"/>
                      <a:pt x="3160" y="1178"/>
                      <a:pt x="3160" y="1178"/>
                    </a:cubicBezTo>
                  </a:path>
                </a:pathLst>
              </a:custGeom>
              <a:noFill/>
              <a:ln w="57150">
                <a:solidFill>
                  <a:srgbClr val="3D58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400" dirty="0">
                  <a:ea typeface="印品黑体" panose="00000500000000000000" pitchFamily="2" charset="-122"/>
                </a:endParaRPr>
              </a:p>
            </p:txBody>
          </p:sp>
        </p:grpSp>
        <p:sp>
          <p:nvSpPr>
            <p:cNvPr id="38" name="等腰三角形 37"/>
            <p:cNvSpPr/>
            <p:nvPr>
              <p:custDataLst>
                <p:tags r:id="rId8"/>
              </p:custDataLst>
            </p:nvPr>
          </p:nvSpPr>
          <p:spPr>
            <a:xfrm rot="10800000">
              <a:off x="4415" y="5490"/>
              <a:ext cx="567" cy="453"/>
            </a:xfrm>
            <a:prstGeom prst="triangle">
              <a:avLst/>
            </a:prstGeom>
            <a:solidFill>
              <a:srgbClr val="3D5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showWhenStopped="0">
                <p:cTn id="7" repeatCount="indefinite" fill="hold" display="0">
                  <p:stCondLst>
                    <p:cond delay="indefinite"/>
                  </p:stCondLst>
                  <p:endCondLst>
                    <p:cond evt="onStopAudio" delay="0">
                      <p:tgtEl>
                        <p:sldTgt/>
                      </p:tgtEl>
                    </p:cond>
                  </p:endCondLst>
                </p:cTn>
                <p:tgtEl>
                  <p:spTgt spid="20"/>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1"/>
          <p:cNvSpPr/>
          <p:nvPr/>
        </p:nvSpPr>
        <p:spPr>
          <a:xfrm>
            <a:off x="3575685" y="2061210"/>
            <a:ext cx="768350" cy="746760"/>
          </a:xfrm>
          <a:prstGeom prst="ellipse">
            <a:avLst/>
          </a:prstGeom>
          <a:solidFill>
            <a:srgbClr val="3D5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FFFFFF"/>
                </a:solidFill>
                <a:ea typeface="印品黑体" panose="00000500000000000000" pitchFamily="2" charset="-122"/>
              </a:rPr>
              <a:t>03</a:t>
            </a:r>
            <a:endParaRPr lang="en-US" altLang="zh-CN" sz="2400" dirty="0">
              <a:solidFill>
                <a:srgbClr val="FFFFFF"/>
              </a:solidFill>
              <a:ea typeface="印品黑体" panose="00000500000000000000" pitchFamily="2" charset="-122"/>
            </a:endParaRPr>
          </a:p>
        </p:txBody>
      </p:sp>
      <p:sp>
        <p:nvSpPr>
          <p:cNvPr id="21" name="矩形: 圆角 12"/>
          <p:cNvSpPr/>
          <p:nvPr/>
        </p:nvSpPr>
        <p:spPr>
          <a:xfrm>
            <a:off x="8009255" y="2063893"/>
            <a:ext cx="768343" cy="7683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FFFFFF"/>
                </a:solidFill>
                <a:ea typeface="印品黑体" panose="00000500000000000000" pitchFamily="2" charset="-122"/>
              </a:rPr>
              <a:t>04</a:t>
            </a:r>
            <a:endParaRPr lang="en-US" altLang="zh-CN" sz="2400" dirty="0">
              <a:solidFill>
                <a:srgbClr val="FFFFFF"/>
              </a:solidFill>
              <a:ea typeface="印品黑体" panose="00000500000000000000" pitchFamily="2" charset="-122"/>
            </a:endParaRPr>
          </a:p>
        </p:txBody>
      </p:sp>
      <p:grpSp>
        <p:nvGrpSpPr>
          <p:cNvPr id="18" name="组合 17"/>
          <p:cNvGrpSpPr/>
          <p:nvPr/>
        </p:nvGrpSpPr>
        <p:grpSpPr>
          <a:xfrm>
            <a:off x="8005445" y="908963"/>
            <a:ext cx="2915920" cy="975717"/>
            <a:chOff x="7559" y="2332"/>
            <a:chExt cx="4592" cy="1537"/>
          </a:xfrm>
        </p:grpSpPr>
        <p:sp>
          <p:nvSpPr>
            <p:cNvPr id="19" name="矩形: 圆角 10"/>
            <p:cNvSpPr/>
            <p:nvPr/>
          </p:nvSpPr>
          <p:spPr>
            <a:xfrm>
              <a:off x="7559" y="2332"/>
              <a:ext cx="1210" cy="121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FFFFFF"/>
                  </a:solidFill>
                  <a:ea typeface="印品黑体" panose="00000500000000000000" pitchFamily="2" charset="-122"/>
                </a:rPr>
                <a:t>02</a:t>
              </a:r>
              <a:endParaRPr lang="en-US" altLang="zh-CN" sz="2400" dirty="0">
                <a:solidFill>
                  <a:srgbClr val="FFFFFF"/>
                </a:solidFill>
                <a:ea typeface="印品黑体" panose="00000500000000000000" pitchFamily="2" charset="-122"/>
              </a:endParaRPr>
            </a:p>
          </p:txBody>
        </p:sp>
        <p:sp>
          <p:nvSpPr>
            <p:cNvPr id="26" name="TextBox 39"/>
            <p:cNvSpPr txBox="1"/>
            <p:nvPr/>
          </p:nvSpPr>
          <p:spPr>
            <a:xfrm>
              <a:off x="8743" y="2562"/>
              <a:ext cx="3408" cy="1307"/>
            </a:xfrm>
            <a:prstGeom prst="rect">
              <a:avLst/>
            </a:prstGeom>
            <a:noFill/>
          </p:spPr>
          <p:txBody>
            <a:bodyPr wrap="none" rtlCol="0">
              <a:spAutoFit/>
            </a:bodyPr>
            <a:lstStyle/>
            <a:p>
              <a:pPr algn="l"/>
              <a:r>
                <a:rPr lang="zh-CN" altLang="en-US" sz="2400" dirty="0">
                  <a:latin typeface="印品黑体" panose="00000500000000000000" pitchFamily="2" charset="-122"/>
                  <a:ea typeface="印品黑体" panose="00000500000000000000" pitchFamily="2" charset="-122"/>
                </a:rPr>
                <a:t>划重点</a:t>
              </a:r>
              <a:r>
                <a:rPr lang="en-US" altLang="zh-CN" sz="2400" dirty="0">
                  <a:latin typeface="印品黑体" panose="00000500000000000000" pitchFamily="2" charset="-122"/>
                  <a:ea typeface="印品黑体" panose="00000500000000000000" pitchFamily="2" charset="-122"/>
                </a:rPr>
                <a:t>/</a:t>
              </a:r>
              <a:r>
                <a:rPr lang="zh-CN" altLang="en-US" sz="2400" dirty="0">
                  <a:latin typeface="印品黑体" panose="00000500000000000000" pitchFamily="2" charset="-122"/>
                  <a:ea typeface="印品黑体" panose="00000500000000000000" pitchFamily="2" charset="-122"/>
                </a:rPr>
                <a:t>激思辨</a:t>
              </a:r>
              <a:endParaRPr lang="zh-CN" altLang="en-US" sz="2400" dirty="0">
                <a:latin typeface="印品黑体" panose="00000500000000000000" pitchFamily="2" charset="-122"/>
                <a:ea typeface="印品黑体" panose="00000500000000000000" pitchFamily="2" charset="-122"/>
              </a:endParaRPr>
            </a:p>
            <a:p>
              <a:pPr algn="l"/>
              <a:endParaRPr lang="zh-CN" altLang="en-US" sz="2400" dirty="0">
                <a:latin typeface="印品黑体" panose="00000500000000000000" pitchFamily="2" charset="-122"/>
                <a:ea typeface="印品黑体" panose="00000500000000000000" pitchFamily="2" charset="-122"/>
              </a:endParaRPr>
            </a:p>
          </p:txBody>
        </p:sp>
      </p:grpSp>
      <p:sp>
        <p:nvSpPr>
          <p:cNvPr id="29" name="TextBox 39"/>
          <p:cNvSpPr txBox="1"/>
          <p:nvPr/>
        </p:nvSpPr>
        <p:spPr>
          <a:xfrm>
            <a:off x="8832850" y="3356610"/>
            <a:ext cx="1097280" cy="460375"/>
          </a:xfrm>
          <a:prstGeom prst="rect">
            <a:avLst/>
          </a:prstGeom>
          <a:noFill/>
        </p:spPr>
        <p:txBody>
          <a:bodyPr wrap="square" rtlCol="0">
            <a:spAutoFit/>
          </a:bodyPr>
          <a:lstStyle/>
          <a:p>
            <a:r>
              <a:rPr lang="zh-CN" altLang="en-US" sz="2400" dirty="0">
                <a:latin typeface="印品黑体" panose="00000500000000000000" pitchFamily="2" charset="-122"/>
                <a:ea typeface="印品黑体" panose="00000500000000000000" pitchFamily="2" charset="-122"/>
              </a:rPr>
              <a:t>刷素养</a:t>
            </a:r>
            <a:endParaRPr lang="zh-CN" altLang="en-US" sz="2400" dirty="0">
              <a:latin typeface="印品黑体" panose="00000500000000000000" pitchFamily="2" charset="-122"/>
              <a:ea typeface="印品黑体" panose="00000500000000000000" pitchFamily="2" charset="-122"/>
            </a:endParaRPr>
          </a:p>
        </p:txBody>
      </p:sp>
      <p:sp>
        <p:nvSpPr>
          <p:cNvPr id="35" name="TextBox 39"/>
          <p:cNvSpPr txBox="1"/>
          <p:nvPr/>
        </p:nvSpPr>
        <p:spPr>
          <a:xfrm>
            <a:off x="8813165" y="2111375"/>
            <a:ext cx="1097280" cy="460375"/>
          </a:xfrm>
          <a:prstGeom prst="rect">
            <a:avLst/>
          </a:prstGeom>
          <a:noFill/>
        </p:spPr>
        <p:txBody>
          <a:bodyPr wrap="none" rtlCol="0">
            <a:spAutoFit/>
          </a:bodyPr>
          <a:lstStyle/>
          <a:p>
            <a:r>
              <a:rPr lang="zh-CN" altLang="en-US" sz="2400" dirty="0">
                <a:latin typeface="印品黑体" panose="00000500000000000000" pitchFamily="2" charset="-122"/>
                <a:ea typeface="印品黑体" panose="00000500000000000000" pitchFamily="2" charset="-122"/>
              </a:rPr>
              <a:t>晒清单</a:t>
            </a:r>
            <a:endParaRPr lang="zh-CN" altLang="en-US" sz="2400" dirty="0">
              <a:latin typeface="印品黑体" panose="00000500000000000000" pitchFamily="2" charset="-122"/>
              <a:ea typeface="印品黑体" panose="00000500000000000000" pitchFamily="2" charset="-122"/>
            </a:endParaRPr>
          </a:p>
        </p:txBody>
      </p:sp>
      <p:grpSp>
        <p:nvGrpSpPr>
          <p:cNvPr id="39" name="组合 38"/>
          <p:cNvGrpSpPr/>
          <p:nvPr/>
        </p:nvGrpSpPr>
        <p:grpSpPr>
          <a:xfrm>
            <a:off x="983615" y="2346325"/>
            <a:ext cx="2296160" cy="2095500"/>
            <a:chOff x="2680" y="3750"/>
            <a:chExt cx="3616" cy="3300"/>
          </a:xfrm>
        </p:grpSpPr>
        <p:grpSp>
          <p:nvGrpSpPr>
            <p:cNvPr id="2" name="组合 1"/>
            <p:cNvGrpSpPr/>
            <p:nvPr/>
          </p:nvGrpSpPr>
          <p:grpSpPr>
            <a:xfrm>
              <a:off x="2680" y="3750"/>
              <a:ext cx="3164" cy="3301"/>
              <a:chOff x="1289978" y="1804572"/>
              <a:chExt cx="1506855" cy="1572101"/>
            </a:xfrm>
          </p:grpSpPr>
          <p:sp>
            <p:nvSpPr>
              <p:cNvPr id="6" name="文本框 5"/>
              <p:cNvSpPr txBox="1"/>
              <p:nvPr/>
            </p:nvSpPr>
            <p:spPr>
              <a:xfrm>
                <a:off x="1465238" y="1940303"/>
                <a:ext cx="1156335" cy="1300639"/>
              </a:xfrm>
              <a:prstGeom prst="rect">
                <a:avLst/>
              </a:prstGeom>
              <a:noFill/>
            </p:spPr>
            <p:txBody>
              <a:bodyPr wrap="none" rtlCol="0">
                <a:spAutoFit/>
              </a:bodyPr>
              <a:lstStyle/>
              <a:p>
                <a:r>
                  <a:rPr lang="zh-CN" altLang="en-US" sz="5335" b="1" dirty="0">
                    <a:solidFill>
                      <a:srgbClr val="3D589F"/>
                    </a:solidFill>
                    <a:latin typeface="印品黑体" panose="00000500000000000000" pitchFamily="2" charset="-122"/>
                    <a:ea typeface="印品黑体" panose="00000500000000000000" pitchFamily="2" charset="-122"/>
                  </a:rPr>
                  <a:t>模块</a:t>
                </a:r>
                <a:endParaRPr lang="zh-CN" altLang="en-US" sz="5335" b="1" dirty="0">
                  <a:solidFill>
                    <a:srgbClr val="3D589F"/>
                  </a:solidFill>
                  <a:latin typeface="印品黑体" panose="00000500000000000000" pitchFamily="2" charset="-122"/>
                  <a:ea typeface="印品黑体" panose="00000500000000000000" pitchFamily="2" charset="-122"/>
                </a:endParaRPr>
              </a:p>
              <a:p>
                <a:r>
                  <a:rPr lang="zh-CN" altLang="en-US" sz="5335" b="1" dirty="0">
                    <a:solidFill>
                      <a:srgbClr val="3D589F"/>
                    </a:solidFill>
                    <a:latin typeface="印品黑体" panose="00000500000000000000" pitchFamily="2" charset="-122"/>
                    <a:ea typeface="印品黑体" panose="00000500000000000000" pitchFamily="2" charset="-122"/>
                  </a:rPr>
                  <a:t>导航</a:t>
                </a:r>
                <a:endParaRPr lang="zh-CN" altLang="en-US" sz="5335" b="1" dirty="0">
                  <a:solidFill>
                    <a:srgbClr val="3D589F"/>
                  </a:solidFill>
                  <a:latin typeface="印品黑体" panose="00000500000000000000" pitchFamily="2" charset="-122"/>
                  <a:ea typeface="印品黑体" panose="00000500000000000000" pitchFamily="2" charset="-122"/>
                </a:endParaRPr>
              </a:p>
            </p:txBody>
          </p:sp>
          <p:sp>
            <p:nvSpPr>
              <p:cNvPr id="3" name="矩形 6"/>
              <p:cNvSpPr/>
              <p:nvPr/>
            </p:nvSpPr>
            <p:spPr>
              <a:xfrm>
                <a:off x="1289978" y="1804572"/>
                <a:ext cx="1506855" cy="1572101"/>
              </a:xfrm>
              <a:custGeom>
                <a:avLst/>
                <a:gdLst>
                  <a:gd name="connsiteX0" fmla="*/ 3164 w 3164"/>
                  <a:gd name="connsiteY0" fmla="*/ 2128 h 3301"/>
                  <a:gd name="connsiteX1" fmla="*/ 3162 w 3164"/>
                  <a:gd name="connsiteY1" fmla="*/ 3301 h 3301"/>
                  <a:gd name="connsiteX2" fmla="*/ 0 w 3164"/>
                  <a:gd name="connsiteY2" fmla="*/ 3301 h 3301"/>
                  <a:gd name="connsiteX3" fmla="*/ 0 w 3164"/>
                  <a:gd name="connsiteY3" fmla="*/ 0 h 3301"/>
                  <a:gd name="connsiteX4" fmla="*/ 3162 w 3164"/>
                  <a:gd name="connsiteY4" fmla="*/ 0 h 3301"/>
                  <a:gd name="connsiteX5" fmla="*/ 3160 w 3164"/>
                  <a:gd name="connsiteY5" fmla="*/ 1178 h 3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64" h="3301">
                    <a:moveTo>
                      <a:pt x="3164" y="2128"/>
                    </a:moveTo>
                    <a:lnTo>
                      <a:pt x="3162" y="3301"/>
                    </a:lnTo>
                    <a:lnTo>
                      <a:pt x="0" y="3301"/>
                    </a:lnTo>
                    <a:lnTo>
                      <a:pt x="0" y="0"/>
                    </a:lnTo>
                    <a:lnTo>
                      <a:pt x="3162" y="0"/>
                    </a:lnTo>
                    <a:cubicBezTo>
                      <a:pt x="3163" y="548"/>
                      <a:pt x="3160" y="1178"/>
                      <a:pt x="3160" y="1178"/>
                    </a:cubicBezTo>
                  </a:path>
                </a:pathLst>
              </a:custGeom>
              <a:noFill/>
              <a:ln w="57150">
                <a:solidFill>
                  <a:srgbClr val="3D58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dirty="0">
                  <a:ea typeface="印品黑体" panose="00000500000000000000" pitchFamily="2" charset="-122"/>
                </a:endParaRPr>
              </a:p>
            </p:txBody>
          </p:sp>
        </p:grpSp>
        <p:sp>
          <p:nvSpPr>
            <p:cNvPr id="38" name="等腰三角形 37"/>
            <p:cNvSpPr/>
            <p:nvPr/>
          </p:nvSpPr>
          <p:spPr>
            <a:xfrm rot="5400000">
              <a:off x="5787" y="5127"/>
              <a:ext cx="567" cy="453"/>
            </a:xfrm>
            <a:prstGeom prst="triangle">
              <a:avLst/>
            </a:prstGeom>
            <a:solidFill>
              <a:srgbClr val="3D5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8875395" y="3771265"/>
            <a:ext cx="4074795" cy="316865"/>
          </a:xfrm>
          <a:prstGeom prst="rect">
            <a:avLst/>
          </a:prstGeom>
          <a:noFill/>
        </p:spPr>
        <p:txBody>
          <a:bodyPr wrap="square" rtlCol="0">
            <a:spAutoFit/>
          </a:bodyPr>
          <a:lstStyle/>
          <a:p>
            <a:pPr algn="l">
              <a:buClrTx/>
              <a:buSzTx/>
              <a:buNone/>
            </a:pPr>
            <a:r>
              <a:rPr lang="zh-CN" altLang="en-US" sz="1465" dirty="0">
                <a:latin typeface="印品黑体" panose="00000500000000000000" pitchFamily="2" charset="-122"/>
                <a:ea typeface="印品黑体" panose="00000500000000000000" pitchFamily="2" charset="-122"/>
              </a:rPr>
              <a:t>文言基础知识 古代诗歌阅读</a:t>
            </a:r>
            <a:endParaRPr lang="zh-CN" altLang="en-US" sz="1465" dirty="0">
              <a:latin typeface="印品黑体" panose="00000500000000000000" pitchFamily="2" charset="-122"/>
              <a:ea typeface="印品黑体" panose="00000500000000000000" pitchFamily="2" charset="-122"/>
            </a:endParaRPr>
          </a:p>
        </p:txBody>
      </p:sp>
      <p:grpSp>
        <p:nvGrpSpPr>
          <p:cNvPr id="17" name="组合 16"/>
          <p:cNvGrpSpPr/>
          <p:nvPr/>
        </p:nvGrpSpPr>
        <p:grpSpPr>
          <a:xfrm>
            <a:off x="3575685" y="908054"/>
            <a:ext cx="4683760" cy="768370"/>
            <a:chOff x="6297" y="1430"/>
            <a:chExt cx="7376" cy="1210"/>
          </a:xfrm>
        </p:grpSpPr>
        <p:sp>
          <p:nvSpPr>
            <p:cNvPr id="5" name="矩形: 圆角 9"/>
            <p:cNvSpPr/>
            <p:nvPr/>
          </p:nvSpPr>
          <p:spPr>
            <a:xfrm>
              <a:off x="6297" y="1430"/>
              <a:ext cx="1210" cy="1210"/>
            </a:xfrm>
            <a:prstGeom prst="ellipse">
              <a:avLst/>
            </a:prstGeom>
            <a:solidFill>
              <a:srgbClr val="3D5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FFFFFF"/>
                  </a:solidFill>
                  <a:ea typeface="印品黑体" panose="00000500000000000000" pitchFamily="2" charset="-122"/>
                </a:rPr>
                <a:t>01</a:t>
              </a:r>
              <a:endParaRPr lang="en-US" altLang="zh-CN" sz="2400" dirty="0">
                <a:solidFill>
                  <a:srgbClr val="FFFFFF"/>
                </a:solidFill>
                <a:ea typeface="印品黑体" panose="00000500000000000000" pitchFamily="2" charset="-122"/>
              </a:endParaRPr>
            </a:p>
          </p:txBody>
        </p:sp>
        <p:sp>
          <p:nvSpPr>
            <p:cNvPr id="23" name="TextBox 39"/>
            <p:cNvSpPr txBox="1"/>
            <p:nvPr/>
          </p:nvSpPr>
          <p:spPr>
            <a:xfrm>
              <a:off x="7620" y="1430"/>
              <a:ext cx="1728" cy="725"/>
            </a:xfrm>
            <a:prstGeom prst="rect">
              <a:avLst/>
            </a:prstGeom>
            <a:noFill/>
          </p:spPr>
          <p:txBody>
            <a:bodyPr wrap="none" rtlCol="0">
              <a:spAutoFit/>
            </a:bodyPr>
            <a:lstStyle/>
            <a:p>
              <a:r>
                <a:rPr lang="zh-CN" altLang="en-US" sz="2400" dirty="0">
                  <a:latin typeface="印品黑体" panose="00000500000000000000" pitchFamily="2" charset="-122"/>
                  <a:ea typeface="印品黑体" panose="00000500000000000000" pitchFamily="2" charset="-122"/>
                </a:rPr>
                <a:t>看头条</a:t>
              </a:r>
              <a:endParaRPr lang="zh-CN" altLang="en-US" sz="2400" dirty="0">
                <a:latin typeface="印品黑体" panose="00000500000000000000" pitchFamily="2" charset="-122"/>
                <a:ea typeface="印品黑体" panose="00000500000000000000" pitchFamily="2" charset="-122"/>
              </a:endParaRPr>
            </a:p>
          </p:txBody>
        </p:sp>
        <p:sp>
          <p:nvSpPr>
            <p:cNvPr id="36" name="TextBox 40"/>
            <p:cNvSpPr txBox="1"/>
            <p:nvPr/>
          </p:nvSpPr>
          <p:spPr>
            <a:xfrm>
              <a:off x="7507" y="2141"/>
              <a:ext cx="6166" cy="499"/>
            </a:xfrm>
            <a:prstGeom prst="rect">
              <a:avLst/>
            </a:prstGeom>
            <a:noFill/>
          </p:spPr>
          <p:txBody>
            <a:bodyPr wrap="square" rtlCol="0">
              <a:spAutoFit/>
            </a:bodyPr>
            <a:lstStyle/>
            <a:p>
              <a:r>
                <a:rPr lang="en-US" altLang="zh-CN" sz="1465" dirty="0">
                  <a:latin typeface="印品黑体" panose="00000500000000000000" pitchFamily="2" charset="-122"/>
                  <a:ea typeface="印品黑体" panose="00000500000000000000" pitchFamily="2" charset="-122"/>
                </a:rPr>
                <a:t> </a:t>
              </a:r>
              <a:r>
                <a:rPr lang="zh-CN" altLang="en-US" sz="1465" dirty="0">
                  <a:latin typeface="印品黑体" panose="00000500000000000000" pitchFamily="2" charset="-122"/>
                  <a:ea typeface="印品黑体" panose="00000500000000000000" pitchFamily="2" charset="-122"/>
                </a:rPr>
                <a:t>作品专栏 文题解说 背景资料</a:t>
              </a:r>
              <a:r>
                <a:rPr lang="en-US" altLang="zh-CN" sz="1465" dirty="0">
                  <a:latin typeface="印品黑体" panose="00000500000000000000" pitchFamily="2" charset="-122"/>
                  <a:ea typeface="印品黑体" panose="00000500000000000000" pitchFamily="2" charset="-122"/>
                </a:rPr>
                <a:t> </a:t>
              </a:r>
              <a:r>
                <a:rPr lang="zh-CN" altLang="en-US" sz="1465" dirty="0">
                  <a:latin typeface="印品黑体" panose="00000500000000000000" pitchFamily="2" charset="-122"/>
                  <a:ea typeface="印品黑体" panose="00000500000000000000" pitchFamily="2" charset="-122"/>
                </a:rPr>
                <a:t>知识链接</a:t>
              </a:r>
              <a:endParaRPr lang="zh-CN" altLang="en-US" sz="1465" dirty="0">
                <a:latin typeface="印品黑体" panose="00000500000000000000" pitchFamily="2" charset="-122"/>
                <a:ea typeface="印品黑体" panose="00000500000000000000" pitchFamily="2" charset="-122"/>
              </a:endParaRPr>
            </a:p>
          </p:txBody>
        </p:sp>
      </p:grpSp>
      <p:sp>
        <p:nvSpPr>
          <p:cNvPr id="8" name="矩形 7"/>
          <p:cNvSpPr/>
          <p:nvPr/>
        </p:nvSpPr>
        <p:spPr>
          <a:xfrm>
            <a:off x="9842500" y="124460"/>
            <a:ext cx="1997710" cy="575945"/>
          </a:xfrm>
          <a:prstGeom prst="rect">
            <a:avLst/>
          </a:prstGeom>
          <a:solidFill>
            <a:srgbClr val="3D58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D589F"/>
              </a:solidFill>
              <a:uFillTx/>
            </a:endParaRPr>
          </a:p>
        </p:txBody>
      </p:sp>
      <p:pic>
        <p:nvPicPr>
          <p:cNvPr id="4" name="图片 3" descr="未标题-1"/>
          <p:cNvPicPr>
            <a:picLocks noChangeAspect="1"/>
          </p:cNvPicPr>
          <p:nvPr/>
        </p:nvPicPr>
        <p:blipFill>
          <a:blip r:embed="rId1"/>
          <a:stretch>
            <a:fillRect/>
          </a:stretch>
        </p:blipFill>
        <p:spPr>
          <a:xfrm>
            <a:off x="10144760" y="-78105"/>
            <a:ext cx="1695450" cy="906145"/>
          </a:xfrm>
          <a:prstGeom prst="rect">
            <a:avLst/>
          </a:prstGeom>
        </p:spPr>
      </p:pic>
      <p:sp>
        <p:nvSpPr>
          <p:cNvPr id="12" name="矩形: 圆角 11"/>
          <p:cNvSpPr/>
          <p:nvPr/>
        </p:nvSpPr>
        <p:spPr>
          <a:xfrm>
            <a:off x="3575685" y="3202940"/>
            <a:ext cx="768350" cy="766445"/>
          </a:xfrm>
          <a:prstGeom prst="ellipse">
            <a:avLst/>
          </a:prstGeom>
          <a:solidFill>
            <a:srgbClr val="3D5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FFFFFF"/>
                </a:solidFill>
                <a:ea typeface="印品黑体" panose="00000500000000000000" pitchFamily="2" charset="-122"/>
              </a:rPr>
              <a:t>05</a:t>
            </a:r>
            <a:endParaRPr lang="en-US" altLang="zh-CN" sz="2400" dirty="0">
              <a:solidFill>
                <a:srgbClr val="FFFFFF"/>
              </a:solidFill>
              <a:ea typeface="印品黑体" panose="00000500000000000000" pitchFamily="2" charset="-122"/>
            </a:endParaRPr>
          </a:p>
        </p:txBody>
      </p:sp>
      <p:sp>
        <p:nvSpPr>
          <p:cNvPr id="11" name="TextBox 40"/>
          <p:cNvSpPr txBox="1"/>
          <p:nvPr/>
        </p:nvSpPr>
        <p:spPr>
          <a:xfrm>
            <a:off x="8832850" y="2510155"/>
            <a:ext cx="3327400" cy="768350"/>
          </a:xfrm>
          <a:prstGeom prst="rect">
            <a:avLst/>
          </a:prstGeom>
          <a:noFill/>
        </p:spPr>
        <p:txBody>
          <a:bodyPr wrap="square" rtlCol="0">
            <a:spAutoFit/>
          </a:bodyPr>
          <a:lstStyle/>
          <a:p>
            <a:r>
              <a:rPr lang="zh-CN" altLang="en-US" sz="1465" dirty="0">
                <a:latin typeface="印品黑体" panose="00000500000000000000" pitchFamily="2" charset="-122"/>
                <a:ea typeface="印品黑体" panose="00000500000000000000" pitchFamily="2" charset="-122"/>
              </a:rPr>
              <a:t>字音 通假字</a:t>
            </a:r>
            <a:r>
              <a:rPr lang="en-US" altLang="zh-CN" sz="1465" dirty="0">
                <a:latin typeface="印品黑体" panose="00000500000000000000" pitchFamily="2" charset="-122"/>
                <a:ea typeface="印品黑体" panose="00000500000000000000" pitchFamily="2" charset="-122"/>
              </a:rPr>
              <a:t> </a:t>
            </a:r>
            <a:r>
              <a:rPr lang="zh-CN" altLang="en-US" sz="1465" dirty="0">
                <a:latin typeface="印品黑体" panose="00000500000000000000" pitchFamily="2" charset="-122"/>
                <a:ea typeface="印品黑体" panose="00000500000000000000" pitchFamily="2" charset="-122"/>
              </a:rPr>
              <a:t>古今异义 一词多义</a:t>
            </a:r>
            <a:r>
              <a:rPr lang="en-US" altLang="zh-CN" sz="1465" dirty="0">
                <a:latin typeface="印品黑体" panose="00000500000000000000" pitchFamily="2" charset="-122"/>
                <a:ea typeface="印品黑体" panose="00000500000000000000" pitchFamily="2" charset="-122"/>
              </a:rPr>
              <a:t> </a:t>
            </a:r>
            <a:r>
              <a:rPr lang="zh-CN" altLang="en-US" sz="1465" dirty="0">
                <a:latin typeface="印品黑体" panose="00000500000000000000" pitchFamily="2" charset="-122"/>
                <a:ea typeface="印品黑体" panose="00000500000000000000" pitchFamily="2" charset="-122"/>
              </a:rPr>
              <a:t>偏义复词</a:t>
            </a:r>
            <a:r>
              <a:rPr lang="en-US" altLang="zh-CN" sz="1465" dirty="0">
                <a:latin typeface="印品黑体" panose="00000500000000000000" pitchFamily="2" charset="-122"/>
                <a:ea typeface="印品黑体" panose="00000500000000000000" pitchFamily="2" charset="-122"/>
              </a:rPr>
              <a:t>  </a:t>
            </a:r>
            <a:r>
              <a:rPr lang="zh-CN" altLang="en-US" sz="1465" dirty="0">
                <a:latin typeface="印品黑体" panose="00000500000000000000" pitchFamily="2" charset="-122"/>
                <a:ea typeface="印品黑体" panose="00000500000000000000" pitchFamily="2" charset="-122"/>
              </a:rPr>
              <a:t>词类活用</a:t>
            </a:r>
            <a:r>
              <a:rPr lang="en-US" altLang="zh-CN" sz="1465" dirty="0">
                <a:latin typeface="印品黑体" panose="00000500000000000000" pitchFamily="2" charset="-122"/>
                <a:ea typeface="印品黑体" panose="00000500000000000000" pitchFamily="2" charset="-122"/>
              </a:rPr>
              <a:t> </a:t>
            </a:r>
            <a:r>
              <a:rPr lang="zh-CN" altLang="en-US" sz="1465" dirty="0">
                <a:latin typeface="印品黑体" panose="00000500000000000000" pitchFamily="2" charset="-122"/>
                <a:ea typeface="印品黑体" panose="00000500000000000000" pitchFamily="2" charset="-122"/>
              </a:rPr>
              <a:t>文言句式</a:t>
            </a:r>
            <a:r>
              <a:rPr lang="en-US" altLang="zh-CN" sz="1465" dirty="0">
                <a:latin typeface="印品黑体" panose="00000500000000000000" pitchFamily="2" charset="-122"/>
                <a:ea typeface="印品黑体" panose="00000500000000000000" pitchFamily="2" charset="-122"/>
              </a:rPr>
              <a:t> </a:t>
            </a:r>
            <a:r>
              <a:rPr lang="zh-CN" altLang="en-US" sz="1465" dirty="0">
                <a:latin typeface="印品黑体" panose="00000500000000000000" pitchFamily="2" charset="-122"/>
                <a:ea typeface="印品黑体" panose="00000500000000000000" pitchFamily="2" charset="-122"/>
              </a:rPr>
              <a:t>文化常识</a:t>
            </a:r>
            <a:r>
              <a:rPr lang="en-US" altLang="zh-CN" sz="1465" dirty="0">
                <a:latin typeface="印品黑体" panose="00000500000000000000" pitchFamily="2" charset="-122"/>
                <a:ea typeface="印品黑体" panose="00000500000000000000" pitchFamily="2" charset="-122"/>
              </a:rPr>
              <a:t> </a:t>
            </a:r>
            <a:r>
              <a:rPr lang="zh-CN" altLang="en-US" sz="1465" dirty="0">
                <a:latin typeface="印品黑体" panose="00000500000000000000" pitchFamily="2" charset="-122"/>
                <a:ea typeface="印品黑体" panose="00000500000000000000" pitchFamily="2" charset="-122"/>
              </a:rPr>
              <a:t>成语积累</a:t>
            </a:r>
            <a:endParaRPr lang="zh-CN" altLang="en-US" sz="1465" dirty="0">
              <a:latin typeface="印品黑体" panose="00000500000000000000" pitchFamily="2" charset="-122"/>
              <a:ea typeface="印品黑体" panose="00000500000000000000" pitchFamily="2" charset="-122"/>
            </a:endParaRPr>
          </a:p>
        </p:txBody>
      </p:sp>
      <p:sp>
        <p:nvSpPr>
          <p:cNvPr id="7" name="矩形: 圆角 12"/>
          <p:cNvSpPr/>
          <p:nvPr/>
        </p:nvSpPr>
        <p:spPr>
          <a:xfrm>
            <a:off x="8009255" y="3184033"/>
            <a:ext cx="768343" cy="76834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FFFFFF"/>
                </a:solidFill>
                <a:ea typeface="印品黑体" panose="00000500000000000000" pitchFamily="2" charset="-122"/>
              </a:rPr>
              <a:t>06</a:t>
            </a:r>
            <a:endParaRPr lang="en-US" altLang="zh-CN" sz="2400" dirty="0">
              <a:solidFill>
                <a:srgbClr val="FFFFFF"/>
              </a:solidFill>
              <a:ea typeface="印品黑体" panose="00000500000000000000" pitchFamily="2" charset="-122"/>
            </a:endParaRPr>
          </a:p>
        </p:txBody>
      </p:sp>
      <p:sp>
        <p:nvSpPr>
          <p:cNvPr id="9" name="矩形: 圆角 11"/>
          <p:cNvSpPr/>
          <p:nvPr/>
        </p:nvSpPr>
        <p:spPr>
          <a:xfrm>
            <a:off x="3582035" y="4442460"/>
            <a:ext cx="768350" cy="766445"/>
          </a:xfrm>
          <a:prstGeom prst="ellipse">
            <a:avLst/>
          </a:prstGeom>
          <a:solidFill>
            <a:srgbClr val="3D5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FFFFFF"/>
                </a:solidFill>
                <a:ea typeface="印品黑体" panose="00000500000000000000" pitchFamily="2" charset="-122"/>
              </a:rPr>
              <a:t>07</a:t>
            </a:r>
            <a:endParaRPr lang="en-US" altLang="zh-CN" sz="2400" dirty="0">
              <a:solidFill>
                <a:srgbClr val="FFFFFF"/>
              </a:solidFill>
              <a:ea typeface="印品黑体" panose="00000500000000000000" pitchFamily="2" charset="-122"/>
            </a:endParaRPr>
          </a:p>
        </p:txBody>
      </p:sp>
      <p:sp>
        <p:nvSpPr>
          <p:cNvPr id="15" name="TextBox 39"/>
          <p:cNvSpPr txBox="1"/>
          <p:nvPr/>
        </p:nvSpPr>
        <p:spPr>
          <a:xfrm>
            <a:off x="8848725" y="4427220"/>
            <a:ext cx="2991485" cy="512445"/>
          </a:xfrm>
          <a:prstGeom prst="rect">
            <a:avLst/>
          </a:prstGeom>
          <a:noFill/>
        </p:spPr>
        <p:txBody>
          <a:bodyPr wrap="square" rtlCol="0">
            <a:noAutofit/>
          </a:bodyPr>
          <a:lstStyle/>
          <a:p>
            <a:r>
              <a:rPr lang="zh-CN" altLang="en-US" sz="2400" dirty="0">
                <a:latin typeface="印品黑体" panose="00000500000000000000" pitchFamily="2" charset="-122"/>
                <a:ea typeface="印品黑体" panose="00000500000000000000" pitchFamily="2" charset="-122"/>
                <a:sym typeface="+mn-ea"/>
              </a:rPr>
              <a:t>句子迷</a:t>
            </a:r>
            <a:r>
              <a:rPr lang="en-US" altLang="zh-CN" sz="2400" dirty="0">
                <a:latin typeface="印品黑体" panose="00000500000000000000" pitchFamily="2" charset="-122"/>
                <a:ea typeface="印品黑体" panose="00000500000000000000" pitchFamily="2" charset="-122"/>
                <a:sym typeface="+mn-ea"/>
              </a:rPr>
              <a:t>·</a:t>
            </a:r>
            <a:r>
              <a:rPr lang="zh-CN" altLang="en-US" sz="2400" dirty="0">
                <a:latin typeface="印品黑体" panose="00000500000000000000" pitchFamily="2" charset="-122"/>
                <a:ea typeface="印品黑体" panose="00000500000000000000" pitchFamily="2" charset="-122"/>
                <a:sym typeface="+mn-ea"/>
              </a:rPr>
              <a:t>笔有千钧</a:t>
            </a:r>
            <a:endParaRPr lang="zh-CN" altLang="en-US" sz="2400" dirty="0">
              <a:latin typeface="印品黑体" panose="00000500000000000000" pitchFamily="2" charset="-122"/>
              <a:ea typeface="印品黑体" panose="00000500000000000000" pitchFamily="2" charset="-122"/>
            </a:endParaRPr>
          </a:p>
        </p:txBody>
      </p:sp>
      <p:sp>
        <p:nvSpPr>
          <p:cNvPr id="16" name="TextBox 40"/>
          <p:cNvSpPr txBox="1"/>
          <p:nvPr/>
        </p:nvSpPr>
        <p:spPr>
          <a:xfrm>
            <a:off x="8976360" y="4869180"/>
            <a:ext cx="2017395" cy="375285"/>
          </a:xfrm>
          <a:prstGeom prst="rect">
            <a:avLst/>
          </a:prstGeom>
          <a:noFill/>
        </p:spPr>
        <p:txBody>
          <a:bodyPr wrap="square" rtlCol="0">
            <a:noAutofit/>
          </a:bodyPr>
          <a:lstStyle/>
          <a:p>
            <a:r>
              <a:rPr lang="en-US" altLang="zh-CN" sz="1465" dirty="0">
                <a:latin typeface="印品黑体" panose="00000500000000000000" pitchFamily="2" charset="-122"/>
                <a:ea typeface="印品黑体" panose="00000500000000000000" pitchFamily="2" charset="-122"/>
              </a:rPr>
              <a:t>古代爱情婚姻名句</a:t>
            </a:r>
            <a:endParaRPr lang="en-US" altLang="zh-CN" sz="1465" dirty="0">
              <a:latin typeface="印品黑体" panose="00000500000000000000" pitchFamily="2" charset="-122"/>
              <a:ea typeface="印品黑体" panose="00000500000000000000" pitchFamily="2" charset="-122"/>
            </a:endParaRPr>
          </a:p>
        </p:txBody>
      </p:sp>
      <p:sp>
        <p:nvSpPr>
          <p:cNvPr id="25" name="TextBox 39"/>
          <p:cNvSpPr txBox="1"/>
          <p:nvPr/>
        </p:nvSpPr>
        <p:spPr>
          <a:xfrm>
            <a:off x="4493895" y="3237865"/>
            <a:ext cx="1323975" cy="460375"/>
          </a:xfrm>
          <a:prstGeom prst="rect">
            <a:avLst/>
          </a:prstGeom>
          <a:noFill/>
        </p:spPr>
        <p:txBody>
          <a:bodyPr wrap="square" rtlCol="0">
            <a:spAutoFit/>
          </a:bodyPr>
          <a:lstStyle/>
          <a:p>
            <a:r>
              <a:rPr lang="zh-CN" altLang="en-US" sz="2400" dirty="0">
                <a:latin typeface="印品黑体" panose="00000500000000000000" pitchFamily="2" charset="-122"/>
                <a:ea typeface="印品黑体" panose="00000500000000000000" pitchFamily="2" charset="-122"/>
              </a:rPr>
              <a:t>戳考点</a:t>
            </a:r>
            <a:r>
              <a:rPr lang="zh-CN" altLang="en-US" sz="2200" dirty="0">
                <a:latin typeface="印品黑体" panose="00000500000000000000" pitchFamily="2" charset="-122"/>
                <a:ea typeface="印品黑体" panose="00000500000000000000" pitchFamily="2" charset="-122"/>
              </a:rPr>
              <a:t> </a:t>
            </a:r>
            <a:endParaRPr lang="zh-CN" altLang="en-US" sz="2200" dirty="0">
              <a:latin typeface="印品黑体" panose="00000500000000000000" pitchFamily="2" charset="-122"/>
              <a:ea typeface="印品黑体" panose="00000500000000000000" pitchFamily="2" charset="-122"/>
            </a:endParaRPr>
          </a:p>
        </p:txBody>
      </p:sp>
      <p:sp>
        <p:nvSpPr>
          <p:cNvPr id="27" name="TextBox 40"/>
          <p:cNvSpPr txBox="1"/>
          <p:nvPr/>
        </p:nvSpPr>
        <p:spPr>
          <a:xfrm>
            <a:off x="4449445" y="2421255"/>
            <a:ext cx="3559810" cy="448310"/>
          </a:xfrm>
          <a:prstGeom prst="rect">
            <a:avLst/>
          </a:prstGeom>
          <a:noFill/>
        </p:spPr>
        <p:txBody>
          <a:bodyPr wrap="square" rtlCol="0">
            <a:noAutofit/>
          </a:bodyPr>
          <a:lstStyle/>
          <a:p>
            <a:r>
              <a:rPr lang="zh-CN" altLang="en-US" sz="1465" dirty="0">
                <a:latin typeface="印品黑体" panose="00000500000000000000" pitchFamily="2" charset="-122"/>
                <a:ea typeface="印品黑体" panose="00000500000000000000" pitchFamily="2" charset="-122"/>
              </a:rPr>
              <a:t>主题解读 特色总结</a:t>
            </a:r>
            <a:r>
              <a:rPr lang="en-US" altLang="zh-CN" sz="1465" dirty="0">
                <a:latin typeface="印品黑体" panose="00000500000000000000" pitchFamily="2" charset="-122"/>
                <a:ea typeface="印品黑体" panose="00000500000000000000" pitchFamily="2" charset="-122"/>
              </a:rPr>
              <a:t> </a:t>
            </a:r>
            <a:r>
              <a:rPr lang="zh-CN" altLang="en-US" sz="1465" dirty="0">
                <a:latin typeface="印品黑体" panose="00000500000000000000" pitchFamily="2" charset="-122"/>
                <a:ea typeface="印品黑体" panose="00000500000000000000" pitchFamily="2" charset="-122"/>
              </a:rPr>
              <a:t>重点难点</a:t>
            </a:r>
            <a:r>
              <a:rPr lang="en-US" altLang="zh-CN" sz="1465" dirty="0">
                <a:latin typeface="印品黑体" panose="00000500000000000000" pitchFamily="2" charset="-122"/>
                <a:ea typeface="印品黑体" panose="00000500000000000000" pitchFamily="2" charset="-122"/>
              </a:rPr>
              <a:t> </a:t>
            </a:r>
            <a:r>
              <a:rPr lang="zh-CN" altLang="en-US" sz="1465" dirty="0">
                <a:latin typeface="印品黑体" panose="00000500000000000000" pitchFamily="2" charset="-122"/>
                <a:ea typeface="印品黑体" panose="00000500000000000000" pitchFamily="2" charset="-122"/>
              </a:rPr>
              <a:t>情境探究</a:t>
            </a:r>
            <a:r>
              <a:rPr lang="en-US" altLang="zh-CN" sz="1465" dirty="0">
                <a:latin typeface="印品黑体" panose="00000500000000000000" pitchFamily="2" charset="-122"/>
                <a:ea typeface="印品黑体" panose="00000500000000000000" pitchFamily="2" charset="-122"/>
              </a:rPr>
              <a:t> </a:t>
            </a:r>
            <a:r>
              <a:rPr lang="zh-CN" altLang="en-US" sz="1465" dirty="0">
                <a:latin typeface="印品黑体" panose="00000500000000000000" pitchFamily="2" charset="-122"/>
                <a:ea typeface="印品黑体" panose="00000500000000000000" pitchFamily="2" charset="-122"/>
              </a:rPr>
              <a:t>对比分析</a:t>
            </a:r>
            <a:endParaRPr lang="zh-CN" altLang="en-US" sz="1465" dirty="0">
              <a:latin typeface="印品黑体" panose="00000500000000000000" pitchFamily="2" charset="-122"/>
              <a:ea typeface="印品黑体" panose="00000500000000000000" pitchFamily="2" charset="-122"/>
            </a:endParaRPr>
          </a:p>
        </p:txBody>
      </p:sp>
      <p:sp>
        <p:nvSpPr>
          <p:cNvPr id="22" name="TextBox 39"/>
          <p:cNvSpPr txBox="1"/>
          <p:nvPr/>
        </p:nvSpPr>
        <p:spPr>
          <a:xfrm>
            <a:off x="4449445" y="4442460"/>
            <a:ext cx="3019425" cy="460375"/>
          </a:xfrm>
          <a:prstGeom prst="rect">
            <a:avLst/>
          </a:prstGeom>
          <a:noFill/>
        </p:spPr>
        <p:txBody>
          <a:bodyPr wrap="square" rtlCol="0">
            <a:spAutoFit/>
          </a:bodyPr>
          <a:lstStyle/>
          <a:p>
            <a:r>
              <a:rPr lang="zh-CN" altLang="en-US" sz="2400" dirty="0">
                <a:latin typeface="印品黑体" panose="00000500000000000000" pitchFamily="2" charset="-122"/>
                <a:ea typeface="印品黑体" panose="00000500000000000000" pitchFamily="2" charset="-122"/>
                <a:sym typeface="+mn-ea"/>
              </a:rPr>
              <a:t>素材范</a:t>
            </a:r>
            <a:r>
              <a:rPr lang="en-US" altLang="zh-CN" sz="2400" dirty="0">
                <a:latin typeface="印品黑体" panose="00000500000000000000" pitchFamily="2" charset="-122"/>
                <a:ea typeface="印品黑体" panose="00000500000000000000" pitchFamily="2" charset="-122"/>
                <a:sym typeface="+mn-ea"/>
              </a:rPr>
              <a:t>·</a:t>
            </a:r>
            <a:r>
              <a:rPr lang="zh-CN" altLang="en-US" sz="2400" dirty="0">
                <a:latin typeface="印品黑体" panose="00000500000000000000" pitchFamily="2" charset="-122"/>
                <a:ea typeface="印品黑体" panose="00000500000000000000" pitchFamily="2" charset="-122"/>
                <a:sym typeface="+mn-ea"/>
              </a:rPr>
              <a:t>学以致用</a:t>
            </a:r>
            <a:endParaRPr lang="zh-CN" altLang="en-US" sz="2400" dirty="0">
              <a:latin typeface="印品黑体" panose="00000500000000000000" pitchFamily="2" charset="-122"/>
              <a:ea typeface="印品黑体" panose="00000500000000000000" pitchFamily="2" charset="-122"/>
            </a:endParaRPr>
          </a:p>
        </p:txBody>
      </p:sp>
      <p:sp>
        <p:nvSpPr>
          <p:cNvPr id="24" name="TextBox 40"/>
          <p:cNvSpPr txBox="1"/>
          <p:nvPr/>
        </p:nvSpPr>
        <p:spPr>
          <a:xfrm>
            <a:off x="4481830" y="4869180"/>
            <a:ext cx="3350895" cy="862965"/>
          </a:xfrm>
          <a:prstGeom prst="rect">
            <a:avLst/>
          </a:prstGeom>
          <a:noFill/>
        </p:spPr>
        <p:txBody>
          <a:bodyPr wrap="square" rtlCol="0">
            <a:noAutofit/>
          </a:bodyPr>
          <a:lstStyle/>
          <a:p>
            <a:r>
              <a:rPr lang="zh-CN" altLang="en-US" sz="1465" dirty="0">
                <a:latin typeface="印品黑体" panose="00000500000000000000" pitchFamily="2" charset="-122"/>
                <a:ea typeface="印品黑体" panose="00000500000000000000" pitchFamily="2" charset="-122"/>
                <a:sym typeface="+mn-ea"/>
              </a:rPr>
              <a:t>君当作磐石，妾当作蒲苇，蒲苇纫如丝，磐石无转移</a:t>
            </a:r>
            <a:endParaRPr lang="zh-CN" altLang="en-US" sz="1465" dirty="0">
              <a:latin typeface="印品黑体" panose="00000500000000000000" pitchFamily="2" charset="-122"/>
              <a:ea typeface="印品黑体" panose="00000500000000000000" pitchFamily="2" charset="-122"/>
              <a:sym typeface="+mn-ea"/>
            </a:endParaRPr>
          </a:p>
          <a:p>
            <a:r>
              <a:rPr lang="zh-CN" altLang="en-US" sz="1465" dirty="0">
                <a:latin typeface="印品黑体" panose="00000500000000000000" pitchFamily="2" charset="-122"/>
                <a:ea typeface="印品黑体" panose="00000500000000000000" pitchFamily="2" charset="-122"/>
                <a:sym typeface="+mn-ea"/>
              </a:rPr>
              <a:t>孔雀东南飞，五里一徘徊</a:t>
            </a:r>
            <a:endParaRPr lang="zh-CN" altLang="en-US" sz="1465" dirty="0">
              <a:latin typeface="印品黑体" panose="00000500000000000000" pitchFamily="2" charset="-122"/>
              <a:ea typeface="印品黑体" panose="00000500000000000000" pitchFamily="2" charset="-122"/>
              <a:sym typeface="+mn-ea"/>
            </a:endParaRPr>
          </a:p>
          <a:p>
            <a:endParaRPr sz="1465" dirty="0">
              <a:sym typeface="+mn-ea"/>
            </a:endParaRPr>
          </a:p>
        </p:txBody>
      </p:sp>
      <p:sp>
        <p:nvSpPr>
          <p:cNvPr id="14" name="TextBox 40"/>
          <p:cNvSpPr txBox="1"/>
          <p:nvPr>
            <p:custDataLst>
              <p:tags r:id="rId2"/>
            </p:custDataLst>
          </p:nvPr>
        </p:nvSpPr>
        <p:spPr>
          <a:xfrm>
            <a:off x="4512310" y="3695700"/>
            <a:ext cx="3030855" cy="316865"/>
          </a:xfrm>
          <a:prstGeom prst="rect">
            <a:avLst/>
          </a:prstGeom>
          <a:noFill/>
        </p:spPr>
        <p:txBody>
          <a:bodyPr wrap="square" rtlCol="0">
            <a:spAutoFit/>
          </a:bodyPr>
          <a:p>
            <a:r>
              <a:rPr lang="zh-CN" altLang="en-US" sz="1465" dirty="0">
                <a:latin typeface="印品黑体" panose="00000500000000000000" pitchFamily="2" charset="-122"/>
                <a:ea typeface="印品黑体" panose="00000500000000000000" pitchFamily="2" charset="-122"/>
              </a:rPr>
              <a:t>考点解读 考法突破 典题例解 </a:t>
            </a:r>
            <a:endParaRPr lang="zh-CN" altLang="en-US" sz="1465" dirty="0">
              <a:latin typeface="印品黑体" panose="00000500000000000000" pitchFamily="2" charset="-122"/>
              <a:ea typeface="印品黑体" panose="00000500000000000000" pitchFamily="2" charset="-122"/>
            </a:endParaRPr>
          </a:p>
        </p:txBody>
      </p:sp>
      <p:sp>
        <p:nvSpPr>
          <p:cNvPr id="13" name="TextBox 39"/>
          <p:cNvSpPr txBox="1"/>
          <p:nvPr>
            <p:custDataLst>
              <p:tags r:id="rId3"/>
            </p:custDataLst>
          </p:nvPr>
        </p:nvSpPr>
        <p:spPr>
          <a:xfrm>
            <a:off x="4449445" y="1916430"/>
            <a:ext cx="1097280" cy="460375"/>
          </a:xfrm>
          <a:prstGeom prst="rect">
            <a:avLst/>
          </a:prstGeom>
          <a:noFill/>
        </p:spPr>
        <p:txBody>
          <a:bodyPr wrap="none" rtlCol="0">
            <a:spAutoFit/>
          </a:bodyPr>
          <a:p>
            <a:pPr algn="l"/>
            <a:r>
              <a:rPr lang="zh-CN" altLang="en-US" sz="2400" dirty="0">
                <a:latin typeface="印品黑体" panose="00000500000000000000" pitchFamily="2" charset="-122"/>
                <a:ea typeface="印品黑体" panose="00000500000000000000" pitchFamily="2" charset="-122"/>
                <a:sym typeface="+mn-ea"/>
              </a:rPr>
              <a:t>集要点</a:t>
            </a:r>
            <a:endParaRPr lang="zh-CN" altLang="en-US" sz="2400" dirty="0">
              <a:latin typeface="印品黑体" panose="00000500000000000000" pitchFamily="2" charset="-122"/>
              <a:ea typeface="印品黑体" panose="00000500000000000000" pitchFamily="2" charset="-122"/>
            </a:endParaRPr>
          </a:p>
        </p:txBody>
      </p:sp>
      <p:sp>
        <p:nvSpPr>
          <p:cNvPr id="30" name="TextBox 40"/>
          <p:cNvSpPr txBox="1"/>
          <p:nvPr>
            <p:custDataLst>
              <p:tags r:id="rId4"/>
            </p:custDataLst>
          </p:nvPr>
        </p:nvSpPr>
        <p:spPr>
          <a:xfrm>
            <a:off x="8718550" y="1510680"/>
            <a:ext cx="3915410" cy="316865"/>
          </a:xfrm>
          <a:prstGeom prst="rect">
            <a:avLst/>
          </a:prstGeom>
          <a:noFill/>
        </p:spPr>
        <p:txBody>
          <a:bodyPr wrap="square" rtlCol="0">
            <a:spAutoFit/>
          </a:bodyPr>
          <a:p>
            <a:r>
              <a:rPr lang="en-US" altLang="zh-CN" sz="1465" dirty="0">
                <a:latin typeface="印品黑体" panose="00000500000000000000" pitchFamily="2" charset="-122"/>
                <a:ea typeface="印品黑体" panose="00000500000000000000" pitchFamily="2" charset="-122"/>
              </a:rPr>
              <a:t> </a:t>
            </a:r>
            <a:r>
              <a:rPr lang="zh-CN" altLang="en-US" sz="1465" dirty="0">
                <a:latin typeface="印品黑体" panose="00000500000000000000" pitchFamily="2" charset="-122"/>
                <a:ea typeface="印品黑体" panose="00000500000000000000" pitchFamily="2" charset="-122"/>
              </a:rPr>
              <a:t>品读原文</a:t>
            </a:r>
            <a:r>
              <a:rPr lang="en-US" altLang="zh-CN" sz="1465" dirty="0">
                <a:latin typeface="印品黑体" panose="00000500000000000000" pitchFamily="2" charset="-122"/>
                <a:ea typeface="印品黑体" panose="00000500000000000000" pitchFamily="2" charset="-122"/>
              </a:rPr>
              <a:t> </a:t>
            </a:r>
            <a:r>
              <a:rPr lang="zh-CN" altLang="en-US" sz="1465" dirty="0">
                <a:latin typeface="印品黑体" panose="00000500000000000000" pitchFamily="2" charset="-122"/>
                <a:ea typeface="印品黑体" panose="00000500000000000000" pitchFamily="2" charset="-122"/>
              </a:rPr>
              <a:t>深度解析</a:t>
            </a:r>
            <a:r>
              <a:rPr lang="en-US" altLang="zh-CN" sz="1465" dirty="0">
                <a:latin typeface="印品黑体" panose="00000500000000000000" pitchFamily="2" charset="-122"/>
                <a:ea typeface="印品黑体" panose="00000500000000000000" pitchFamily="2" charset="-122"/>
              </a:rPr>
              <a:t> </a:t>
            </a:r>
            <a:r>
              <a:rPr lang="zh-CN" altLang="en-US" sz="1465" dirty="0">
                <a:latin typeface="印品黑体" panose="00000500000000000000" pitchFamily="2" charset="-122"/>
                <a:ea typeface="印品黑体" panose="00000500000000000000" pitchFamily="2" charset="-122"/>
              </a:rPr>
              <a:t>文言注释</a:t>
            </a:r>
            <a:endParaRPr lang="zh-CN" altLang="en-US" sz="1465" dirty="0">
              <a:latin typeface="印品黑体" panose="00000500000000000000" pitchFamily="2" charset="-122"/>
              <a:ea typeface="印品黑体" panose="00000500000000000000" pitchFamily="2" charset="-122"/>
            </a:endParaRPr>
          </a:p>
        </p:txBody>
      </p:sp>
      <p:sp>
        <p:nvSpPr>
          <p:cNvPr id="32" name="矩形: 圆角 10"/>
          <p:cNvSpPr/>
          <p:nvPr>
            <p:custDataLst>
              <p:tags r:id="rId5"/>
            </p:custDataLst>
          </p:nvPr>
        </p:nvSpPr>
        <p:spPr>
          <a:xfrm>
            <a:off x="8044815" y="4437380"/>
            <a:ext cx="768350" cy="76835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solidFill>
                  <a:srgbClr val="FFFFFF"/>
                </a:solidFill>
                <a:ea typeface="印品黑体" panose="00000500000000000000" pitchFamily="2" charset="-122"/>
              </a:rPr>
              <a:t>08</a:t>
            </a:r>
            <a:endParaRPr lang="en-US" altLang="zh-CN" sz="2400" dirty="0">
              <a:solidFill>
                <a:srgbClr val="FFFFFF"/>
              </a:solidFill>
              <a:ea typeface="印品黑体" panose="00000500000000000000"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 name="文本框 9"/>
          <p:cNvSpPr txBox="1"/>
          <p:nvPr/>
        </p:nvSpPr>
        <p:spPr>
          <a:xfrm>
            <a:off x="839470" y="1412875"/>
            <a:ext cx="9968230" cy="3234055"/>
          </a:xfrm>
          <a:prstGeom prst="rect">
            <a:avLst/>
          </a:prstGeom>
          <a:noFill/>
        </p:spPr>
        <p:txBody>
          <a:bodyPr wrap="square" rtlCol="0">
            <a:noAutofit/>
          </a:bodyPr>
          <a:lstStyle/>
          <a:p>
            <a:pPr>
              <a:lnSpc>
                <a:spcPct val="150000"/>
              </a:lnSpc>
            </a:pPr>
            <a:r>
              <a:rPr lang="zh-CN"/>
              <a:t>文言基础知识</a:t>
            </a:r>
            <a:endParaRPr lang="zh-CN"/>
          </a:p>
          <a:p>
            <a:pPr algn="l">
              <a:lnSpc>
                <a:spcPct val="190000"/>
              </a:lnSpc>
              <a:buClrTx/>
              <a:buSzTx/>
              <a:buNone/>
            </a:pPr>
            <a:r>
              <a:t>1．下列句子中，加点词语解释错误的一项是(　　)</a:t>
            </a:r>
          </a:p>
          <a:p>
            <a:pPr algn="l">
              <a:lnSpc>
                <a:spcPct val="190000"/>
              </a:lnSpc>
              <a:buClrTx/>
              <a:buSzTx/>
              <a:buNone/>
            </a:pPr>
            <a:r>
              <a:t>A．多谢后世人，戒之慎勿忘　　谢：告诉，告知</a:t>
            </a:r>
          </a:p>
          <a:p>
            <a:pPr algn="l">
              <a:lnSpc>
                <a:spcPct val="190000"/>
              </a:lnSpc>
              <a:buClrTx/>
              <a:buSzTx/>
              <a:buNone/>
            </a:pPr>
            <a:r>
              <a:t>B．贫贱有此女，始适还家门  </a:t>
            </a:r>
            <a:r>
              <a:rPr lang="en-US"/>
              <a:t>     </a:t>
            </a:r>
            <a:r>
              <a:t>适：出嫁</a:t>
            </a:r>
          </a:p>
          <a:p>
            <a:pPr algn="l">
              <a:lnSpc>
                <a:spcPct val="190000"/>
              </a:lnSpc>
              <a:buClrTx/>
              <a:buSzTx/>
              <a:buNone/>
            </a:pPr>
            <a:r>
              <a:t>C．赍钱三百万，皆用青丝穿  </a:t>
            </a:r>
            <a:r>
              <a:rPr lang="en-US"/>
              <a:t>     </a:t>
            </a:r>
            <a:r>
              <a:t>赍：赠送</a:t>
            </a:r>
          </a:p>
          <a:p>
            <a:pPr algn="l">
              <a:lnSpc>
                <a:spcPct val="190000"/>
              </a:lnSpc>
              <a:buClrTx/>
              <a:buSzTx/>
              <a:buNone/>
            </a:pPr>
            <a:r>
              <a:t>D．便可白公姥，及时相遣归  </a:t>
            </a:r>
            <a:r>
              <a:rPr lang="en-US"/>
              <a:t>     </a:t>
            </a:r>
            <a:r>
              <a:t>白：白色的</a:t>
            </a:r>
          </a:p>
        </p:txBody>
      </p:sp>
      <p:sp>
        <p:nvSpPr>
          <p:cNvPr id="12" name="矩形 11"/>
          <p:cNvSpPr/>
          <p:nvPr/>
        </p:nvSpPr>
        <p:spPr>
          <a:xfrm>
            <a:off x="9842500" y="124460"/>
            <a:ext cx="1997710" cy="575945"/>
          </a:xfrm>
          <a:prstGeom prst="rect">
            <a:avLst/>
          </a:prstGeom>
          <a:solidFill>
            <a:srgbClr val="3D58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D589F"/>
              </a:solidFill>
              <a:uFillTx/>
            </a:endParaRPr>
          </a:p>
        </p:txBody>
      </p:sp>
      <p:pic>
        <p:nvPicPr>
          <p:cNvPr id="13" name="图片 12" descr="未标题-1"/>
          <p:cNvPicPr>
            <a:picLocks noChangeAspect="1"/>
          </p:cNvPicPr>
          <p:nvPr/>
        </p:nvPicPr>
        <p:blipFill>
          <a:blip r:embed="rId2"/>
          <a:stretch>
            <a:fillRect/>
          </a:stretch>
        </p:blipFill>
        <p:spPr>
          <a:xfrm>
            <a:off x="10144760" y="-78105"/>
            <a:ext cx="1695450" cy="906145"/>
          </a:xfrm>
          <a:prstGeom prst="rect">
            <a:avLst/>
          </a:prstGeom>
        </p:spPr>
      </p:pic>
      <p:grpSp>
        <p:nvGrpSpPr>
          <p:cNvPr id="15" name="组合 14"/>
          <p:cNvGrpSpPr/>
          <p:nvPr/>
        </p:nvGrpSpPr>
        <p:grpSpPr>
          <a:xfrm>
            <a:off x="772160" y="915670"/>
            <a:ext cx="3568065" cy="548005"/>
            <a:chOff x="1216" y="1668"/>
            <a:chExt cx="5619" cy="863"/>
          </a:xfrm>
        </p:grpSpPr>
        <p:sp>
          <p:nvSpPr>
            <p:cNvPr id="9" name="文本框 8"/>
            <p:cNvSpPr txBox="1"/>
            <p:nvPr/>
          </p:nvSpPr>
          <p:spPr>
            <a:xfrm>
              <a:off x="2182" y="1791"/>
              <a:ext cx="4653" cy="725"/>
            </a:xfrm>
            <a:prstGeom prst="rect">
              <a:avLst/>
            </a:prstGeom>
            <a:noFill/>
          </p:spPr>
          <p:txBody>
            <a:bodyPr wrap="square" rtlCol="0">
              <a:spAutoFit/>
            </a:bodyPr>
            <a:lstStyle/>
            <a:p>
              <a:r>
                <a:rPr lang="zh-CN" altLang="en-US" sz="2400">
                  <a:solidFill>
                    <a:srgbClr val="3D589F"/>
                  </a:solidFill>
                </a:rPr>
                <a:t>刷素养</a:t>
              </a:r>
              <a:endParaRPr lang="zh-CN" altLang="en-US" sz="2400">
                <a:solidFill>
                  <a:srgbClr val="3D589F"/>
                </a:solidFill>
              </a:endParaRPr>
            </a:p>
          </p:txBody>
        </p:sp>
        <p:pic>
          <p:nvPicPr>
            <p:cNvPr id="14" name="图片 13" descr="模板图标"/>
            <p:cNvPicPr>
              <a:picLocks noChangeAspect="1"/>
            </p:cNvPicPr>
            <p:nvPr/>
          </p:nvPicPr>
          <p:blipFill>
            <a:blip r:embed="rId3"/>
            <a:stretch>
              <a:fillRect/>
            </a:stretch>
          </p:blipFill>
          <p:spPr>
            <a:xfrm>
              <a:off x="1216" y="1668"/>
              <a:ext cx="869" cy="863"/>
            </a:xfrm>
            <a:prstGeom prst="rect">
              <a:avLst/>
            </a:prstGeom>
          </p:spPr>
        </p:pic>
      </p:grpSp>
      <p:sp>
        <p:nvSpPr>
          <p:cNvPr id="4" name="椭圆 3"/>
          <p:cNvSpPr/>
          <p:nvPr/>
        </p:nvSpPr>
        <p:spPr>
          <a:xfrm>
            <a:off x="1631950" y="2924810"/>
            <a:ext cx="85725"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flipV="1">
            <a:off x="1415415" y="3933190"/>
            <a:ext cx="76200" cy="10731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nvSpPr>
        <p:spPr>
          <a:xfrm flipH="1">
            <a:off x="1845945" y="4509135"/>
            <a:ext cx="76200" cy="1174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5496560" y="2061210"/>
            <a:ext cx="375920" cy="368300"/>
          </a:xfrm>
          <a:prstGeom prst="rect">
            <a:avLst/>
          </a:prstGeom>
          <a:noFill/>
        </p:spPr>
        <p:txBody>
          <a:bodyPr wrap="square" rtlCol="0">
            <a:spAutoFit/>
          </a:bodyPr>
          <a:p>
            <a:r>
              <a:rPr lang="en-US" altLang="zh-CN" b="1">
                <a:solidFill>
                  <a:schemeClr val="accent6">
                    <a:lumMod val="90000"/>
                    <a:lumOff val="10000"/>
                  </a:schemeClr>
                </a:solidFill>
              </a:rPr>
              <a:t>D</a:t>
            </a:r>
            <a:endParaRPr lang="en-US" altLang="zh-CN" b="1">
              <a:solidFill>
                <a:schemeClr val="accent6">
                  <a:lumMod val="90000"/>
                  <a:lumOff val="10000"/>
                </a:schemeClr>
              </a:solidFill>
            </a:endParaRPr>
          </a:p>
        </p:txBody>
      </p:sp>
      <p:sp>
        <p:nvSpPr>
          <p:cNvPr id="20" name="椭圆 19"/>
          <p:cNvSpPr/>
          <p:nvPr>
            <p:custDataLst>
              <p:tags r:id="rId4"/>
            </p:custDataLst>
          </p:nvPr>
        </p:nvSpPr>
        <p:spPr>
          <a:xfrm flipV="1">
            <a:off x="3014345" y="3435985"/>
            <a:ext cx="84455"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591820" y="4996180"/>
            <a:ext cx="10185400" cy="316865"/>
          </a:xfrm>
          <a:prstGeom prst="rect">
            <a:avLst/>
          </a:prstGeom>
          <a:noFill/>
        </p:spPr>
        <p:txBody>
          <a:bodyPr wrap="square" rtlCol="0">
            <a:noAutofit/>
          </a:bodyPr>
          <a:p>
            <a:pPr algn="l">
              <a:buClrTx/>
              <a:buSzTx/>
              <a:buFontTx/>
            </a:pPr>
            <a:r>
              <a:rPr lang="zh-CN" altLang="en-US"/>
              <a:t>【</a:t>
            </a:r>
            <a:r>
              <a:rPr altLang="zh-CN" dirty="0"/>
              <a:t>解析】本题考查理解常见文言实词在文中的含义的能力。D项，白，告诉、禀告。</a:t>
            </a:r>
            <a:endParaRPr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18" grpId="0"/>
      <p:bldP spid="18"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737870" y="1090295"/>
            <a:ext cx="10364470" cy="1668780"/>
          </a:xfrm>
          <a:prstGeom prst="rect">
            <a:avLst/>
          </a:prstGeom>
          <a:noFill/>
        </p:spPr>
        <p:txBody>
          <a:bodyPr wrap="square" rtlCol="0">
            <a:spAutoFit/>
          </a:bodyPr>
          <a:lstStyle/>
          <a:p>
            <a:pPr>
              <a:lnSpc>
                <a:spcPct val="190000"/>
              </a:lnSpc>
            </a:pPr>
            <a:r>
              <a:t>2．下列句子中，没有通假字的一项是 (　　)</a:t>
            </a:r>
          </a:p>
          <a:p>
            <a:pPr>
              <a:lnSpc>
                <a:spcPct val="190000"/>
              </a:lnSpc>
            </a:pPr>
            <a:r>
              <a:t>A．终老不复取　　B．贱妾留空房</a:t>
            </a:r>
          </a:p>
          <a:p>
            <a:pPr>
              <a:lnSpc>
                <a:spcPct val="190000"/>
              </a:lnSpc>
            </a:pPr>
            <a:r>
              <a:t>C．蒲苇纫如丝  </a:t>
            </a:r>
            <a:r>
              <a:rPr lang="en-US"/>
              <a:t>     </a:t>
            </a:r>
            <a:r>
              <a:t>D．箱帘六七十</a:t>
            </a:r>
          </a:p>
        </p:txBody>
      </p:sp>
      <p:sp>
        <p:nvSpPr>
          <p:cNvPr id="7" name="矩形 6"/>
          <p:cNvSpPr/>
          <p:nvPr/>
        </p:nvSpPr>
        <p:spPr>
          <a:xfrm>
            <a:off x="9842500" y="124460"/>
            <a:ext cx="1997710" cy="575945"/>
          </a:xfrm>
          <a:prstGeom prst="rect">
            <a:avLst/>
          </a:prstGeom>
          <a:solidFill>
            <a:srgbClr val="3D58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D589F"/>
              </a:solidFill>
              <a:uFillTx/>
            </a:endParaRPr>
          </a:p>
        </p:txBody>
      </p:sp>
      <p:pic>
        <p:nvPicPr>
          <p:cNvPr id="12" name="图片 11" descr="未标题-1"/>
          <p:cNvPicPr>
            <a:picLocks noChangeAspect="1"/>
          </p:cNvPicPr>
          <p:nvPr/>
        </p:nvPicPr>
        <p:blipFill>
          <a:blip r:embed="rId2"/>
          <a:stretch>
            <a:fillRect/>
          </a:stretch>
        </p:blipFill>
        <p:spPr>
          <a:xfrm>
            <a:off x="10144760" y="-78105"/>
            <a:ext cx="1695450" cy="906145"/>
          </a:xfrm>
          <a:prstGeom prst="rect">
            <a:avLst/>
          </a:prstGeom>
        </p:spPr>
      </p:pic>
      <p:sp>
        <p:nvSpPr>
          <p:cNvPr id="21" name="文本框 20"/>
          <p:cNvSpPr txBox="1"/>
          <p:nvPr/>
        </p:nvSpPr>
        <p:spPr>
          <a:xfrm>
            <a:off x="737870" y="3644900"/>
            <a:ext cx="9829800" cy="741680"/>
          </a:xfrm>
          <a:prstGeom prst="rect">
            <a:avLst/>
          </a:prstGeom>
          <a:noFill/>
        </p:spPr>
        <p:txBody>
          <a:bodyPr wrap="square" rtlCol="0">
            <a:noAutofit/>
          </a:bodyPr>
          <a:lstStyle/>
          <a:p>
            <a:r>
              <a:rPr altLang="zh-CN" dirty="0"/>
              <a:t>【解析】本题考查理解常见文言实词在文中的含义的能力。A项，取，同“娶”。C项，纫，同“韧”。D项，帘，同“奁”。</a:t>
            </a:r>
            <a:endParaRPr altLang="zh-CN" dirty="0"/>
          </a:p>
        </p:txBody>
      </p:sp>
      <p:sp>
        <p:nvSpPr>
          <p:cNvPr id="15" name="文本框 14"/>
          <p:cNvSpPr txBox="1"/>
          <p:nvPr/>
        </p:nvSpPr>
        <p:spPr>
          <a:xfrm>
            <a:off x="4800213" y="1268730"/>
            <a:ext cx="375920" cy="368300"/>
          </a:xfrm>
          <a:prstGeom prst="rect">
            <a:avLst/>
          </a:prstGeom>
          <a:noFill/>
        </p:spPr>
        <p:txBody>
          <a:bodyPr wrap="square" rtlCol="0">
            <a:spAutoFit/>
          </a:bodyPr>
          <a:lstStyle/>
          <a:p>
            <a:r>
              <a:rPr lang="en-US" altLang="zh-CN" b="1" dirty="0">
                <a:solidFill>
                  <a:schemeClr val="accent6">
                    <a:lumMod val="90000"/>
                    <a:lumOff val="10000"/>
                  </a:schemeClr>
                </a:solidFill>
              </a:rPr>
              <a:t>B</a:t>
            </a:r>
            <a:endParaRPr lang="en-US" altLang="zh-CN" b="1" dirty="0">
              <a:solidFill>
                <a:schemeClr val="accent6">
                  <a:lumMod val="90000"/>
                  <a:lumOff val="1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21" grpId="0"/>
      <p:bldP spid="21"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695325" y="1052830"/>
            <a:ext cx="10364470" cy="2194560"/>
          </a:xfrm>
          <a:prstGeom prst="rect">
            <a:avLst/>
          </a:prstGeom>
          <a:noFill/>
        </p:spPr>
        <p:txBody>
          <a:bodyPr wrap="square" rtlCol="0">
            <a:spAutoFit/>
          </a:bodyPr>
          <a:lstStyle/>
          <a:p>
            <a:pPr>
              <a:lnSpc>
                <a:spcPct val="190000"/>
              </a:lnSpc>
            </a:pPr>
            <a:r>
              <a:t>3．下列各句中加点词语活用的情况与例句相同的一项是(　　)</a:t>
            </a:r>
          </a:p>
          <a:p>
            <a:pPr>
              <a:lnSpc>
                <a:spcPct val="190000"/>
              </a:lnSpc>
            </a:pPr>
            <a:r>
              <a:rPr lang="en-US"/>
              <a:t>      </a:t>
            </a:r>
            <a:r>
              <a:rPr>
                <a:latin typeface="楷体" panose="02010609060101010101" charset="-122"/>
                <a:ea typeface="楷体" panose="02010609060101010101" charset="-122"/>
              </a:rPr>
              <a:t>例：孔雀东南飞</a:t>
            </a:r>
            <a:endParaRPr>
              <a:latin typeface="楷体" panose="02010609060101010101" charset="-122"/>
              <a:ea typeface="楷体" panose="02010609060101010101" charset="-122"/>
            </a:endParaRPr>
          </a:p>
          <a:p>
            <a:pPr>
              <a:lnSpc>
                <a:spcPct val="190000"/>
              </a:lnSpc>
            </a:pPr>
            <a:r>
              <a:t>A．卿当日胜贵  B．千万不复全</a:t>
            </a:r>
          </a:p>
          <a:p>
            <a:pPr>
              <a:lnSpc>
                <a:spcPct val="190000"/>
              </a:lnSpc>
            </a:pPr>
            <a:r>
              <a:t>C．自名秦罗敷  D．足以荣汝身</a:t>
            </a:r>
          </a:p>
        </p:txBody>
      </p:sp>
      <p:sp>
        <p:nvSpPr>
          <p:cNvPr id="7" name="矩形 6"/>
          <p:cNvSpPr/>
          <p:nvPr/>
        </p:nvSpPr>
        <p:spPr>
          <a:xfrm>
            <a:off x="9842500" y="124460"/>
            <a:ext cx="1997710" cy="575945"/>
          </a:xfrm>
          <a:prstGeom prst="rect">
            <a:avLst/>
          </a:prstGeom>
          <a:solidFill>
            <a:srgbClr val="3D58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D589F"/>
              </a:solidFill>
              <a:uFillTx/>
            </a:endParaRPr>
          </a:p>
        </p:txBody>
      </p:sp>
      <p:pic>
        <p:nvPicPr>
          <p:cNvPr id="12" name="图片 11" descr="未标题-1"/>
          <p:cNvPicPr>
            <a:picLocks noChangeAspect="1"/>
          </p:cNvPicPr>
          <p:nvPr/>
        </p:nvPicPr>
        <p:blipFill>
          <a:blip r:embed="rId2"/>
          <a:stretch>
            <a:fillRect/>
          </a:stretch>
        </p:blipFill>
        <p:spPr>
          <a:xfrm>
            <a:off x="10144760" y="-78105"/>
            <a:ext cx="1695450" cy="906145"/>
          </a:xfrm>
          <a:prstGeom prst="rect">
            <a:avLst/>
          </a:prstGeom>
        </p:spPr>
      </p:pic>
      <p:sp>
        <p:nvSpPr>
          <p:cNvPr id="21" name="文本框 20"/>
          <p:cNvSpPr txBox="1"/>
          <p:nvPr/>
        </p:nvSpPr>
        <p:spPr>
          <a:xfrm>
            <a:off x="767715" y="3600450"/>
            <a:ext cx="9761220" cy="645160"/>
          </a:xfrm>
          <a:prstGeom prst="rect">
            <a:avLst/>
          </a:prstGeom>
          <a:noFill/>
        </p:spPr>
        <p:txBody>
          <a:bodyPr wrap="square" rtlCol="0">
            <a:spAutoFit/>
          </a:bodyPr>
          <a:lstStyle/>
          <a:p>
            <a:r>
              <a:rPr altLang="zh-CN" dirty="0"/>
              <a:t>【解析】本题考查理解常见文言实词在文中的含义的能力。例句中词类活用的情况与A项相同，均为名词作状语。B项，形容词用作动词。C项，名词用作动词。D项，形容词的使动用法</a:t>
            </a:r>
            <a:r>
              <a:rPr lang="zh-CN" dirty="0"/>
              <a:t>。</a:t>
            </a:r>
            <a:endParaRPr lang="zh-CN" dirty="0"/>
          </a:p>
        </p:txBody>
      </p:sp>
      <p:sp>
        <p:nvSpPr>
          <p:cNvPr id="15" name="文本框 14"/>
          <p:cNvSpPr txBox="1"/>
          <p:nvPr/>
        </p:nvSpPr>
        <p:spPr>
          <a:xfrm>
            <a:off x="6595745" y="1268730"/>
            <a:ext cx="76200" cy="149860"/>
          </a:xfrm>
          <a:prstGeom prst="rect">
            <a:avLst/>
          </a:prstGeom>
          <a:noFill/>
        </p:spPr>
        <p:txBody>
          <a:bodyPr wrap="square" rtlCol="0">
            <a:noAutofit/>
          </a:bodyPr>
          <a:lstStyle/>
          <a:p>
            <a:r>
              <a:rPr lang="en-US" altLang="zh-CN" b="1" dirty="0">
                <a:solidFill>
                  <a:schemeClr val="accent6">
                    <a:lumMod val="90000"/>
                    <a:lumOff val="10000"/>
                  </a:schemeClr>
                </a:solidFill>
              </a:rPr>
              <a:t>A</a:t>
            </a:r>
            <a:endParaRPr lang="en-US" altLang="zh-CN" b="1" dirty="0">
              <a:solidFill>
                <a:schemeClr val="accent6">
                  <a:lumMod val="90000"/>
                  <a:lumOff val="10000"/>
                </a:schemeClr>
              </a:solidFill>
            </a:endParaRPr>
          </a:p>
        </p:txBody>
      </p:sp>
      <p:sp>
        <p:nvSpPr>
          <p:cNvPr id="20" name="椭圆 19"/>
          <p:cNvSpPr/>
          <p:nvPr>
            <p:custDataLst>
              <p:tags r:id="rId3"/>
            </p:custDataLst>
          </p:nvPr>
        </p:nvSpPr>
        <p:spPr>
          <a:xfrm flipV="1">
            <a:off x="2135505" y="2082800"/>
            <a:ext cx="76200"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椭圆 1"/>
          <p:cNvSpPr/>
          <p:nvPr>
            <p:custDataLst>
              <p:tags r:id="rId4"/>
            </p:custDataLst>
          </p:nvPr>
        </p:nvSpPr>
        <p:spPr>
          <a:xfrm flipV="1">
            <a:off x="2423795" y="2082800"/>
            <a:ext cx="76200"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椭圆 2"/>
          <p:cNvSpPr/>
          <p:nvPr>
            <p:custDataLst>
              <p:tags r:id="rId5"/>
            </p:custDataLst>
          </p:nvPr>
        </p:nvSpPr>
        <p:spPr>
          <a:xfrm flipV="1">
            <a:off x="1703705" y="2708910"/>
            <a:ext cx="84455"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custDataLst>
              <p:tags r:id="rId6"/>
            </p:custDataLst>
          </p:nvPr>
        </p:nvSpPr>
        <p:spPr>
          <a:xfrm flipV="1">
            <a:off x="3792220" y="2708910"/>
            <a:ext cx="84455"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custDataLst>
              <p:tags r:id="rId7"/>
            </p:custDataLst>
          </p:nvPr>
        </p:nvSpPr>
        <p:spPr>
          <a:xfrm flipV="1">
            <a:off x="1487805" y="3171190"/>
            <a:ext cx="84455"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custDataLst>
              <p:tags r:id="rId8"/>
            </p:custDataLst>
          </p:nvPr>
        </p:nvSpPr>
        <p:spPr>
          <a:xfrm flipV="1">
            <a:off x="3359785" y="3171190"/>
            <a:ext cx="84455"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5" grpId="0"/>
      <p:bldP spid="15"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2" name="矩形 11"/>
          <p:cNvSpPr/>
          <p:nvPr/>
        </p:nvSpPr>
        <p:spPr>
          <a:xfrm>
            <a:off x="9842500" y="124460"/>
            <a:ext cx="1997710" cy="575945"/>
          </a:xfrm>
          <a:prstGeom prst="rect">
            <a:avLst/>
          </a:prstGeom>
          <a:solidFill>
            <a:srgbClr val="3D58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D589F"/>
              </a:solidFill>
              <a:uFillTx/>
            </a:endParaRPr>
          </a:p>
        </p:txBody>
      </p:sp>
      <p:pic>
        <p:nvPicPr>
          <p:cNvPr id="13" name="图片 12" descr="未标题-1"/>
          <p:cNvPicPr>
            <a:picLocks noChangeAspect="1"/>
          </p:cNvPicPr>
          <p:nvPr/>
        </p:nvPicPr>
        <p:blipFill>
          <a:blip r:embed="rId2"/>
          <a:stretch>
            <a:fillRect/>
          </a:stretch>
        </p:blipFill>
        <p:spPr>
          <a:xfrm>
            <a:off x="10144760" y="-78105"/>
            <a:ext cx="1695450" cy="906145"/>
          </a:xfrm>
          <a:prstGeom prst="rect">
            <a:avLst/>
          </a:prstGeom>
        </p:spPr>
      </p:pic>
      <p:sp>
        <p:nvSpPr>
          <p:cNvPr id="100" name="文本框 99"/>
          <p:cNvSpPr txBox="1"/>
          <p:nvPr/>
        </p:nvSpPr>
        <p:spPr>
          <a:xfrm>
            <a:off x="1057910" y="1169670"/>
            <a:ext cx="7345680" cy="5123815"/>
          </a:xfrm>
          <a:prstGeom prst="rect">
            <a:avLst/>
          </a:prstGeom>
          <a:noFill/>
          <a:ln w="9525">
            <a:noFill/>
          </a:ln>
        </p:spPr>
        <p:txBody>
          <a:bodyPr>
            <a:noAutofit/>
          </a:bodyPr>
          <a:p>
            <a:pPr algn="l">
              <a:lnSpc>
                <a:spcPct val="190000"/>
              </a:lnSpc>
              <a:buClrTx/>
              <a:buSzTx/>
              <a:buNone/>
            </a:pPr>
            <a:r>
              <a:rPr b="0"/>
              <a:t>4．下列各组句子中，加点词语的意义和用法相同的一项是(　　)</a:t>
            </a:r>
            <a:endParaRPr b="0"/>
          </a:p>
          <a:p>
            <a:pPr algn="l">
              <a:lnSpc>
                <a:spcPct val="190000"/>
              </a:lnSpc>
              <a:buClrTx/>
              <a:buSzTx/>
              <a:buNone/>
            </a:pPr>
            <a:r>
              <a:rPr b="0"/>
              <a:t>A．①誓不相隔卿，且暂还家去</a:t>
            </a:r>
            <a:endParaRPr b="0"/>
          </a:p>
          <a:p>
            <a:pPr algn="l">
              <a:lnSpc>
                <a:spcPct val="190000"/>
              </a:lnSpc>
              <a:buClrTx/>
              <a:buSzTx/>
              <a:buNone/>
            </a:pPr>
            <a:r>
              <a:rPr lang="en-US" b="0"/>
              <a:t>      </a:t>
            </a:r>
            <a:r>
              <a:rPr b="0"/>
              <a:t>②若属皆且为所虏</a:t>
            </a:r>
            <a:endParaRPr b="0"/>
          </a:p>
          <a:p>
            <a:pPr algn="l">
              <a:lnSpc>
                <a:spcPct val="190000"/>
              </a:lnSpc>
              <a:buClrTx/>
              <a:buSzTx/>
              <a:buNone/>
            </a:pPr>
            <a:r>
              <a:rPr b="0"/>
              <a:t>B．①却与小姑别，泪落连珠子</a:t>
            </a:r>
            <a:endParaRPr b="0"/>
          </a:p>
          <a:p>
            <a:pPr algn="l">
              <a:lnSpc>
                <a:spcPct val="190000"/>
              </a:lnSpc>
              <a:buClrTx/>
              <a:buSzTx/>
              <a:buNone/>
            </a:pPr>
            <a:r>
              <a:rPr lang="en-US" b="0"/>
              <a:t>      </a:t>
            </a:r>
            <a:r>
              <a:rPr b="0"/>
              <a:t>②沛公军霸上，未得与项羽相见</a:t>
            </a:r>
            <a:endParaRPr b="0"/>
          </a:p>
          <a:p>
            <a:pPr algn="l">
              <a:lnSpc>
                <a:spcPct val="190000"/>
              </a:lnSpc>
              <a:buClrTx/>
              <a:buSzTx/>
              <a:buNone/>
            </a:pPr>
            <a:r>
              <a:rPr b="0"/>
              <a:t>C．①初七及下九，嬉戏莫相忘</a:t>
            </a:r>
            <a:endParaRPr b="0"/>
          </a:p>
          <a:p>
            <a:pPr algn="l">
              <a:lnSpc>
                <a:spcPct val="190000"/>
              </a:lnSpc>
              <a:buClrTx/>
              <a:buSzTx/>
              <a:buNone/>
            </a:pPr>
            <a:r>
              <a:rPr lang="en-US" b="0"/>
              <a:t>      </a:t>
            </a:r>
            <a:r>
              <a:rPr b="0"/>
              <a:t>②伯乐学相马</a:t>
            </a:r>
            <a:endParaRPr b="0"/>
          </a:p>
          <a:p>
            <a:pPr algn="l">
              <a:lnSpc>
                <a:spcPct val="190000"/>
              </a:lnSpc>
              <a:buClrTx/>
              <a:buSzTx/>
              <a:buNone/>
            </a:pPr>
            <a:r>
              <a:rPr b="0"/>
              <a:t>D．①君既若见录，不久望君来</a:t>
            </a:r>
            <a:endParaRPr b="0"/>
          </a:p>
          <a:p>
            <a:pPr algn="l">
              <a:lnSpc>
                <a:spcPct val="190000"/>
              </a:lnSpc>
              <a:buClrTx/>
              <a:buSzTx/>
              <a:buNone/>
            </a:pPr>
            <a:r>
              <a:rPr lang="en-US" b="0"/>
              <a:t>      </a:t>
            </a:r>
            <a:r>
              <a:rPr b="0"/>
              <a:t>②私见张良，具告以事</a:t>
            </a:r>
            <a:endParaRPr b="0"/>
          </a:p>
        </p:txBody>
      </p:sp>
      <p:sp>
        <p:nvSpPr>
          <p:cNvPr id="2" name="椭圆 1"/>
          <p:cNvSpPr/>
          <p:nvPr>
            <p:custDataLst>
              <p:tags r:id="rId3"/>
            </p:custDataLst>
          </p:nvPr>
        </p:nvSpPr>
        <p:spPr>
          <a:xfrm>
            <a:off x="3215640" y="2277110"/>
            <a:ext cx="85725"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椭圆 2"/>
          <p:cNvSpPr/>
          <p:nvPr>
            <p:custDataLst>
              <p:tags r:id="rId4"/>
            </p:custDataLst>
          </p:nvPr>
        </p:nvSpPr>
        <p:spPr>
          <a:xfrm>
            <a:off x="2495550" y="2781300"/>
            <a:ext cx="85725"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椭圆 8"/>
          <p:cNvSpPr/>
          <p:nvPr>
            <p:custDataLst>
              <p:tags r:id="rId5"/>
            </p:custDataLst>
          </p:nvPr>
        </p:nvSpPr>
        <p:spPr>
          <a:xfrm>
            <a:off x="2063750" y="3357245"/>
            <a:ext cx="85725"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椭圆 13"/>
          <p:cNvSpPr/>
          <p:nvPr>
            <p:custDataLst>
              <p:tags r:id="rId6"/>
            </p:custDataLst>
          </p:nvPr>
        </p:nvSpPr>
        <p:spPr>
          <a:xfrm>
            <a:off x="3648075" y="3806190"/>
            <a:ext cx="85725"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椭圆 14"/>
          <p:cNvSpPr/>
          <p:nvPr>
            <p:custDataLst>
              <p:tags r:id="rId7"/>
            </p:custDataLst>
          </p:nvPr>
        </p:nvSpPr>
        <p:spPr>
          <a:xfrm>
            <a:off x="3935730" y="4364990"/>
            <a:ext cx="85725"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椭圆 19"/>
          <p:cNvSpPr/>
          <p:nvPr>
            <p:custDataLst>
              <p:tags r:id="rId8"/>
            </p:custDataLst>
          </p:nvPr>
        </p:nvSpPr>
        <p:spPr>
          <a:xfrm>
            <a:off x="2567940" y="4869180"/>
            <a:ext cx="85725"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椭圆 20"/>
          <p:cNvSpPr/>
          <p:nvPr>
            <p:custDataLst>
              <p:tags r:id="rId9"/>
            </p:custDataLst>
          </p:nvPr>
        </p:nvSpPr>
        <p:spPr>
          <a:xfrm>
            <a:off x="2567940" y="5445125"/>
            <a:ext cx="85725"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custDataLst>
              <p:tags r:id="rId10"/>
            </p:custDataLst>
          </p:nvPr>
        </p:nvSpPr>
        <p:spPr>
          <a:xfrm>
            <a:off x="2063750" y="5949315"/>
            <a:ext cx="85725"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文本框 22"/>
          <p:cNvSpPr txBox="1"/>
          <p:nvPr/>
        </p:nvSpPr>
        <p:spPr>
          <a:xfrm>
            <a:off x="5520055" y="2137410"/>
            <a:ext cx="5761990" cy="2583815"/>
          </a:xfrm>
          <a:prstGeom prst="rect">
            <a:avLst/>
          </a:prstGeom>
          <a:noFill/>
        </p:spPr>
        <p:txBody>
          <a:bodyPr wrap="square" rtlCol="0">
            <a:noAutofit/>
          </a:bodyPr>
          <a:p>
            <a:pPr algn="l">
              <a:buClrTx/>
              <a:buSzTx/>
              <a:buFontTx/>
            </a:pPr>
            <a:r>
              <a:rPr altLang="zh-CN" dirty="0"/>
              <a:t>【解析】本题考查理解常见文言虚词在文中的意义和用法的能力。B项，均为介词，和、跟、同。A项，副词，暂且/副词，将要。C项，放在动词前，表示动作偏指一方/动词，观察。D项，用在动词前，表示对自己怎么样/动词，会见。</a:t>
            </a:r>
            <a:endParaRPr altLang="zh-CN" dirty="0"/>
          </a:p>
        </p:txBody>
      </p:sp>
      <p:sp>
        <p:nvSpPr>
          <p:cNvPr id="25" name="文本框 24"/>
          <p:cNvSpPr txBox="1"/>
          <p:nvPr/>
        </p:nvSpPr>
        <p:spPr>
          <a:xfrm>
            <a:off x="6979920" y="1342390"/>
            <a:ext cx="856615" cy="360680"/>
          </a:xfrm>
          <a:prstGeom prst="rect">
            <a:avLst/>
          </a:prstGeom>
          <a:noFill/>
        </p:spPr>
        <p:txBody>
          <a:bodyPr wrap="square" rtlCol="0">
            <a:noAutofit/>
          </a:bodyPr>
          <a:p>
            <a:endParaRPr lang="zh-CN" altLang="en-US"/>
          </a:p>
        </p:txBody>
      </p:sp>
      <p:sp>
        <p:nvSpPr>
          <p:cNvPr id="26" name="文本框 25"/>
          <p:cNvSpPr txBox="1"/>
          <p:nvPr/>
        </p:nvSpPr>
        <p:spPr>
          <a:xfrm flipH="1">
            <a:off x="7134860" y="1381125"/>
            <a:ext cx="487045" cy="452120"/>
          </a:xfrm>
          <a:prstGeom prst="rect">
            <a:avLst/>
          </a:prstGeom>
          <a:noFill/>
        </p:spPr>
        <p:txBody>
          <a:bodyPr wrap="square" rtlCol="0">
            <a:noAutofit/>
          </a:bodyPr>
          <a:p>
            <a:r>
              <a:rPr lang="en-US" altLang="zh-CN" b="1" dirty="0">
                <a:solidFill>
                  <a:schemeClr val="accent6">
                    <a:lumMod val="90000"/>
                    <a:lumOff val="10000"/>
                  </a:schemeClr>
                </a:solidFill>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3" grpId="0"/>
      <p:bldP spid="23"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623570" y="1124585"/>
            <a:ext cx="10364470" cy="2720340"/>
          </a:xfrm>
          <a:prstGeom prst="rect">
            <a:avLst/>
          </a:prstGeom>
          <a:noFill/>
        </p:spPr>
        <p:txBody>
          <a:bodyPr wrap="square" rtlCol="0">
            <a:spAutoFit/>
          </a:bodyPr>
          <a:lstStyle/>
          <a:p>
            <a:pPr>
              <a:lnSpc>
                <a:spcPct val="190000"/>
              </a:lnSpc>
            </a:pPr>
            <a:r>
              <a:t>5．下列句子中，句式与其他三项不同的一项是(　　)</a:t>
            </a:r>
          </a:p>
          <a:p>
            <a:pPr>
              <a:lnSpc>
                <a:spcPct val="190000"/>
              </a:lnSpc>
            </a:pPr>
            <a:r>
              <a:t>A．渐见愁煎迫</a:t>
            </a:r>
          </a:p>
          <a:p>
            <a:pPr>
              <a:lnSpc>
                <a:spcPct val="190000"/>
              </a:lnSpc>
            </a:pPr>
            <a:r>
              <a:t>B．大王来何操</a:t>
            </a:r>
          </a:p>
          <a:p>
            <a:pPr>
              <a:lnSpc>
                <a:spcPct val="190000"/>
              </a:lnSpc>
            </a:pPr>
            <a:r>
              <a:t>C．句读之不知，惑之不解</a:t>
            </a:r>
          </a:p>
          <a:p>
            <a:pPr>
              <a:lnSpc>
                <a:spcPct val="190000"/>
              </a:lnSpc>
            </a:pPr>
            <a:r>
              <a:t>D．忌不自信</a:t>
            </a:r>
          </a:p>
        </p:txBody>
      </p:sp>
      <p:sp>
        <p:nvSpPr>
          <p:cNvPr id="7" name="矩形 6"/>
          <p:cNvSpPr/>
          <p:nvPr/>
        </p:nvSpPr>
        <p:spPr>
          <a:xfrm>
            <a:off x="9842500" y="124460"/>
            <a:ext cx="1997710" cy="575945"/>
          </a:xfrm>
          <a:prstGeom prst="rect">
            <a:avLst/>
          </a:prstGeom>
          <a:solidFill>
            <a:srgbClr val="3D58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D589F"/>
              </a:solidFill>
              <a:uFillTx/>
            </a:endParaRPr>
          </a:p>
        </p:txBody>
      </p:sp>
      <p:pic>
        <p:nvPicPr>
          <p:cNvPr id="12" name="图片 11" descr="未标题-1"/>
          <p:cNvPicPr>
            <a:picLocks noChangeAspect="1"/>
          </p:cNvPicPr>
          <p:nvPr/>
        </p:nvPicPr>
        <p:blipFill>
          <a:blip r:embed="rId2"/>
          <a:stretch>
            <a:fillRect/>
          </a:stretch>
        </p:blipFill>
        <p:spPr>
          <a:xfrm>
            <a:off x="10144760" y="-78105"/>
            <a:ext cx="1695450" cy="906145"/>
          </a:xfrm>
          <a:prstGeom prst="rect">
            <a:avLst/>
          </a:prstGeom>
        </p:spPr>
      </p:pic>
      <p:sp>
        <p:nvSpPr>
          <p:cNvPr id="19" name="文本框 18"/>
          <p:cNvSpPr txBox="1"/>
          <p:nvPr/>
        </p:nvSpPr>
        <p:spPr>
          <a:xfrm>
            <a:off x="695325" y="4077335"/>
            <a:ext cx="10912475" cy="599440"/>
          </a:xfrm>
          <a:prstGeom prst="rect">
            <a:avLst/>
          </a:prstGeom>
          <a:noFill/>
        </p:spPr>
        <p:txBody>
          <a:bodyPr wrap="square" rtlCol="0">
            <a:noAutofit/>
          </a:bodyPr>
          <a:p>
            <a:pPr>
              <a:lnSpc>
                <a:spcPct val="150000"/>
              </a:lnSpc>
            </a:pPr>
            <a:r>
              <a:rPr lang="zh-CN" dirty="0"/>
              <a:t>【解析】</a:t>
            </a:r>
            <a:r>
              <a:rPr altLang="zh-CN" dirty="0"/>
              <a:t>本题考查理解与现代汉语不同的句式的能力。A项为被动句。B、C、D三项均为宾语前置句。</a:t>
            </a:r>
            <a:endParaRPr altLang="zh-CN" dirty="0"/>
          </a:p>
        </p:txBody>
      </p:sp>
      <p:sp>
        <p:nvSpPr>
          <p:cNvPr id="2" name="文本框 1"/>
          <p:cNvSpPr txBox="1"/>
          <p:nvPr/>
        </p:nvSpPr>
        <p:spPr>
          <a:xfrm>
            <a:off x="5520055" y="1341120"/>
            <a:ext cx="368935" cy="301625"/>
          </a:xfrm>
          <a:prstGeom prst="rect">
            <a:avLst/>
          </a:prstGeom>
          <a:noFill/>
        </p:spPr>
        <p:txBody>
          <a:bodyPr wrap="square" rtlCol="0">
            <a:noAutofit/>
          </a:bodyPr>
          <a:p>
            <a:r>
              <a:rPr lang="en-US" altLang="zh-CN" b="1" dirty="0">
                <a:solidFill>
                  <a:schemeClr val="accent6">
                    <a:lumMod val="90000"/>
                    <a:lumOff val="10000"/>
                  </a:schemeClr>
                </a:solidFill>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p:bldP spid="2" grpId="0"/>
      <p:bldP spid="2"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767715" y="1056640"/>
            <a:ext cx="10364470" cy="2720340"/>
          </a:xfrm>
          <a:prstGeom prst="rect">
            <a:avLst/>
          </a:prstGeom>
          <a:noFill/>
        </p:spPr>
        <p:txBody>
          <a:bodyPr wrap="square" rtlCol="0">
            <a:spAutoFit/>
          </a:bodyPr>
          <a:lstStyle/>
          <a:p>
            <a:pPr>
              <a:lnSpc>
                <a:spcPct val="190000"/>
              </a:lnSpc>
            </a:pPr>
            <a:r>
              <a:t>6．下列对课文中相关古代文化常识的解说，不正确的一项是(　　)</a:t>
            </a:r>
          </a:p>
          <a:p>
            <a:pPr>
              <a:lnSpc>
                <a:spcPct val="190000"/>
              </a:lnSpc>
            </a:pPr>
            <a:r>
              <a:t>A．“台阁”，尚书台的别称，东汉以尚书直接辅佐皇帝处理政务，因汉尚书台在宫禁内，乃有此称。</a:t>
            </a:r>
          </a:p>
          <a:p>
            <a:pPr>
              <a:lnSpc>
                <a:spcPct val="190000"/>
              </a:lnSpc>
            </a:pPr>
            <a:r>
              <a:t>B．“城郭”，古代“筑城以卫君，造郭以守民”，内城叫“城”，外城叫“郭”。三里之城，七里之郭。</a:t>
            </a:r>
          </a:p>
          <a:p>
            <a:pPr>
              <a:lnSpc>
                <a:spcPct val="190000"/>
              </a:lnSpc>
            </a:pPr>
            <a:r>
              <a:t>C．“初七及下九”中的“下九”指农历每月十九，是妇女们结伴嬉戏娱乐的日子。</a:t>
            </a:r>
          </a:p>
          <a:p>
            <a:pPr>
              <a:lnSpc>
                <a:spcPct val="190000"/>
              </a:lnSpc>
            </a:pPr>
            <a:r>
              <a:t>D．“黄昏”，日落而天色尚未黑的时分，一般指18时左右；“人定”，夜深人静的时候，指21时至23时。</a:t>
            </a:r>
          </a:p>
        </p:txBody>
      </p:sp>
      <p:sp>
        <p:nvSpPr>
          <p:cNvPr id="7" name="矩形 6"/>
          <p:cNvSpPr/>
          <p:nvPr/>
        </p:nvSpPr>
        <p:spPr>
          <a:xfrm>
            <a:off x="9842500" y="124460"/>
            <a:ext cx="1997710" cy="575945"/>
          </a:xfrm>
          <a:prstGeom prst="rect">
            <a:avLst/>
          </a:prstGeom>
          <a:solidFill>
            <a:srgbClr val="3D58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D589F"/>
              </a:solidFill>
              <a:uFillTx/>
            </a:endParaRPr>
          </a:p>
        </p:txBody>
      </p:sp>
      <p:pic>
        <p:nvPicPr>
          <p:cNvPr id="12" name="图片 11" descr="未标题-1"/>
          <p:cNvPicPr>
            <a:picLocks noChangeAspect="1"/>
          </p:cNvPicPr>
          <p:nvPr/>
        </p:nvPicPr>
        <p:blipFill>
          <a:blip r:embed="rId2"/>
          <a:stretch>
            <a:fillRect/>
          </a:stretch>
        </p:blipFill>
        <p:spPr>
          <a:xfrm>
            <a:off x="10144760" y="-78105"/>
            <a:ext cx="1695450" cy="906145"/>
          </a:xfrm>
          <a:prstGeom prst="rect">
            <a:avLst/>
          </a:prstGeom>
        </p:spPr>
      </p:pic>
      <p:sp>
        <p:nvSpPr>
          <p:cNvPr id="15" name="文本框 14"/>
          <p:cNvSpPr txBox="1"/>
          <p:nvPr/>
        </p:nvSpPr>
        <p:spPr>
          <a:xfrm>
            <a:off x="7104628" y="1268730"/>
            <a:ext cx="375920" cy="368300"/>
          </a:xfrm>
          <a:prstGeom prst="rect">
            <a:avLst/>
          </a:prstGeom>
          <a:noFill/>
        </p:spPr>
        <p:txBody>
          <a:bodyPr wrap="square" rtlCol="0">
            <a:spAutoFit/>
          </a:bodyPr>
          <a:lstStyle/>
          <a:p>
            <a:r>
              <a:rPr lang="en-US" altLang="zh-CN" b="1" dirty="0">
                <a:solidFill>
                  <a:schemeClr val="accent6">
                    <a:lumMod val="90000"/>
                    <a:lumOff val="10000"/>
                  </a:schemeClr>
                </a:solidFill>
              </a:rPr>
              <a:t>D</a:t>
            </a:r>
            <a:endParaRPr lang="en-US" altLang="zh-CN" b="1" dirty="0">
              <a:solidFill>
                <a:schemeClr val="accent6">
                  <a:lumMod val="90000"/>
                  <a:lumOff val="10000"/>
                </a:schemeClr>
              </a:solidFill>
            </a:endParaRPr>
          </a:p>
        </p:txBody>
      </p:sp>
      <p:sp>
        <p:nvSpPr>
          <p:cNvPr id="19" name="文本框 18"/>
          <p:cNvSpPr txBox="1"/>
          <p:nvPr/>
        </p:nvSpPr>
        <p:spPr>
          <a:xfrm>
            <a:off x="767715" y="3933190"/>
            <a:ext cx="9969500" cy="922020"/>
          </a:xfrm>
          <a:prstGeom prst="rect">
            <a:avLst/>
          </a:prstGeom>
          <a:noFill/>
        </p:spPr>
        <p:txBody>
          <a:bodyPr wrap="square" rtlCol="0">
            <a:spAutoFit/>
          </a:bodyPr>
          <a:p>
            <a:pPr>
              <a:lnSpc>
                <a:spcPct val="150000"/>
              </a:lnSpc>
            </a:pPr>
            <a:r>
              <a:rPr altLang="zh-CN" dirty="0"/>
              <a:t>【解析】本题考查了解并掌握常见的古代文化知识的能力。D项，“‘黄昏’，日落而天色尚未黑的时分，一般指18时左右”错误。“黄昏”一般指19时至21时，也就是戌时。</a:t>
            </a:r>
            <a:endParaRPr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p:bldP spid="15" grpId="0"/>
      <p:bldP spid="15" grpId="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PP_MARK_KEY" val="a3e89a33-3520-4fc9-9938-28a124046ad2"/>
  <p:tag name="COMMONDATA" val="eyJoZGlkIjoiMDc2MTE2NTE5MjIwOWE4NGUyOGNhNWQ2ZWI3ZWQzZTEifQ=="/>
  <p:tag name="commondata" val="eyJoZGlkIjoiNTljZDllZDNiNDM1ZGZmMTQ2YmMyNzlhZGZmYmNkMTAi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蓝色学术风主题配色">
      <a:dk1>
        <a:srgbClr val="262626"/>
      </a:dk1>
      <a:lt1>
        <a:srgbClr val="003760"/>
      </a:lt1>
      <a:dk2>
        <a:srgbClr val="EEECE1"/>
      </a:dk2>
      <a:lt2>
        <a:srgbClr val="EEECE1"/>
      </a:lt2>
      <a:accent1>
        <a:srgbClr val="003760"/>
      </a:accent1>
      <a:accent2>
        <a:srgbClr val="92CDDC"/>
      </a:accent2>
      <a:accent3>
        <a:srgbClr val="00B0F0"/>
      </a:accent3>
      <a:accent4>
        <a:srgbClr val="6565FF"/>
      </a:accent4>
      <a:accent5>
        <a:srgbClr val="4BACC6"/>
      </a:accent5>
      <a:accent6>
        <a:srgbClr val="002060"/>
      </a:accent6>
      <a:hlink>
        <a:srgbClr val="003760"/>
      </a:hlink>
      <a:folHlink>
        <a:srgbClr val="7F7F7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2426</Words>
  <Application>WPS 演示</Application>
  <PresentationFormat>宽屏</PresentationFormat>
  <Paragraphs>154</Paragraphs>
  <Slides>12</Slides>
  <Notes>18</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12</vt:i4>
      </vt:variant>
    </vt:vector>
  </HeadingPairs>
  <TitlesOfParts>
    <vt:vector size="22" baseType="lpstr">
      <vt:lpstr>Arial</vt:lpstr>
      <vt:lpstr>宋体</vt:lpstr>
      <vt:lpstr>Wingdings</vt:lpstr>
      <vt:lpstr>微软雅黑</vt:lpstr>
      <vt:lpstr>印品黑体</vt:lpstr>
      <vt:lpstr>黑体</vt:lpstr>
      <vt:lpstr>楷体</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噫吁嚱盒盒</cp:lastModifiedBy>
  <cp:revision>360</cp:revision>
  <dcterms:created xsi:type="dcterms:W3CDTF">2023-08-06T06:55:00Z</dcterms:created>
  <dcterms:modified xsi:type="dcterms:W3CDTF">2025-11-05T02:34:05Z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2052-12.1.0.23125</vt:lpwstr>
  </property>
  <property fmtid="{D5CDD505-2E9C-101B-9397-08002B2CF9AE}" pid="3" name="ICV">
    <vt:lpwstr>195EFE10325D4304B83D83EC846858A6_13</vt:lpwstr>
  </property>
</Properties>
</file>